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0" r:id="rId3"/>
    <p:sldId id="273" r:id="rId4"/>
    <p:sldId id="269" r:id="rId5"/>
    <p:sldId id="274" r:id="rId6"/>
    <p:sldId id="275" r:id="rId7"/>
    <p:sldId id="285" r:id="rId8"/>
    <p:sldId id="276" r:id="rId9"/>
    <p:sldId id="286" r:id="rId10"/>
    <p:sldId id="287" r:id="rId11"/>
    <p:sldId id="288" r:id="rId12"/>
    <p:sldId id="289" r:id="rId13"/>
    <p:sldId id="290" r:id="rId14"/>
    <p:sldId id="293" r:id="rId15"/>
    <p:sldId id="294" r:id="rId16"/>
    <p:sldId id="305" r:id="rId17"/>
    <p:sldId id="323" r:id="rId18"/>
    <p:sldId id="324" r:id="rId19"/>
    <p:sldId id="296" r:id="rId20"/>
    <p:sldId id="297" r:id="rId21"/>
    <p:sldId id="325" r:id="rId22"/>
    <p:sldId id="308" r:id="rId23"/>
    <p:sldId id="299" r:id="rId24"/>
    <p:sldId id="347" r:id="rId25"/>
    <p:sldId id="329" r:id="rId26"/>
    <p:sldId id="328" r:id="rId27"/>
    <p:sldId id="330" r:id="rId28"/>
    <p:sldId id="300" r:id="rId29"/>
    <p:sldId id="301" r:id="rId30"/>
    <p:sldId id="302" r:id="rId31"/>
    <p:sldId id="306" r:id="rId32"/>
    <p:sldId id="326" r:id="rId33"/>
    <p:sldId id="309" r:id="rId34"/>
    <p:sldId id="311" r:id="rId35"/>
    <p:sldId id="327" r:id="rId36"/>
    <p:sldId id="316" r:id="rId37"/>
    <p:sldId id="346" r:id="rId38"/>
    <p:sldId id="317" r:id="rId39"/>
    <p:sldId id="331" r:id="rId40"/>
    <p:sldId id="332" r:id="rId41"/>
    <p:sldId id="314" r:id="rId42"/>
    <p:sldId id="348" r:id="rId43"/>
    <p:sldId id="315" r:id="rId44"/>
    <p:sldId id="350" r:id="rId45"/>
    <p:sldId id="351" r:id="rId46"/>
    <p:sldId id="353" r:id="rId47"/>
    <p:sldId id="356" r:id="rId48"/>
    <p:sldId id="352" r:id="rId49"/>
    <p:sldId id="357" r:id="rId50"/>
    <p:sldId id="354" r:id="rId51"/>
    <p:sldId id="355" r:id="rId52"/>
    <p:sldId id="318" r:id="rId53"/>
    <p:sldId id="345" r:id="rId54"/>
    <p:sldId id="333" r:id="rId55"/>
    <p:sldId id="337" r:id="rId56"/>
    <p:sldId id="334" r:id="rId57"/>
    <p:sldId id="340" r:id="rId58"/>
    <p:sldId id="343" r:id="rId59"/>
    <p:sldId id="344" r:id="rId60"/>
    <p:sldId id="358" r:id="rId61"/>
    <p:sldId id="359" r:id="rId62"/>
    <p:sldId id="360" r:id="rId63"/>
    <p:sldId id="361" r:id="rId64"/>
    <p:sldId id="272" r:id="rId6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56" autoAdjust="0"/>
    <p:restoredTop sz="94660" autoAdjust="0"/>
  </p:normalViewPr>
  <p:slideViewPr>
    <p:cSldViewPr snapToGrid="0">
      <p:cViewPr>
        <p:scale>
          <a:sx n="50" d="100"/>
          <a:sy n="50" d="100"/>
        </p:scale>
        <p:origin x="-1032" y="-258"/>
      </p:cViewPr>
      <p:guideLst>
        <p:guide orient="horz" pos="2160"/>
        <p:guide pos="3840"/>
      </p:guideLst>
    </p:cSldViewPr>
  </p:slideViewPr>
  <p:outlineViewPr>
    <p:cViewPr>
      <p:scale>
        <a:sx n="33" d="100"/>
        <a:sy n="33" d="100"/>
      </p:scale>
      <p:origin x="0" y="7098"/>
    </p:cViewPr>
  </p:outlineViewPr>
  <p:notesTextViewPr>
    <p:cViewPr>
      <p:scale>
        <a:sx n="1" d="1"/>
        <a:sy n="1" d="1"/>
      </p:scale>
      <p:origin x="0" y="0"/>
    </p:cViewPr>
  </p:notesTextViewPr>
  <p:sorterViewPr>
    <p:cViewPr>
      <p:scale>
        <a:sx n="100" d="100"/>
        <a:sy n="100" d="100"/>
      </p:scale>
      <p:origin x="0" y="39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EB9E7D2-D3B4-4D2F-92FA-B071D869143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xmlns="" id="{89C48A04-B6D8-40D3-8B28-E030205C8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xmlns="" id="{C738CBDC-75CA-4C5C-83B5-C068E94F6CE1}"/>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5" name="Marcador de pie de página 4">
            <a:extLst>
              <a:ext uri="{FF2B5EF4-FFF2-40B4-BE49-F238E27FC236}">
                <a16:creationId xmlns:a16="http://schemas.microsoft.com/office/drawing/2014/main" xmlns="" id="{5364B8A2-F35E-4EF6-A758-A9E318532AD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46F96469-B4D1-45DF-B6D4-57807532980B}"/>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41849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FACC0F-931C-47D0-8BB6-514C02F652A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1D5CBED7-D7C5-4677-8D75-1682464DB67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CFD62C59-B2CE-4281-855D-C46B3A748E42}"/>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5" name="Marcador de pie de página 4">
            <a:extLst>
              <a:ext uri="{FF2B5EF4-FFF2-40B4-BE49-F238E27FC236}">
                <a16:creationId xmlns:a16="http://schemas.microsoft.com/office/drawing/2014/main" xmlns="" id="{CAA5331F-F6C5-4E77-BA40-B870BCB54A6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F3041901-0772-49D5-9B10-81209C418795}"/>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3794763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C19CA9C3-2F52-4ED0-8B64-5FFA209703A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B3523C8B-62ED-4BCB-BAD8-E3FDD194750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DBFEF924-30AB-46BD-AF45-1C607B06F663}"/>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5" name="Marcador de pie de página 4">
            <a:extLst>
              <a:ext uri="{FF2B5EF4-FFF2-40B4-BE49-F238E27FC236}">
                <a16:creationId xmlns:a16="http://schemas.microsoft.com/office/drawing/2014/main" xmlns="" id="{F0686A9D-D260-407E-A3C7-6668FC9C6F5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F89D24A6-68F2-40A0-9553-491F7BCF79F4}"/>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2382985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38027D5-BFAA-4281-95CC-C41AA24BFCB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CB7030D7-AC35-49DC-87A2-4D9CC90DB97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47C23F49-8730-48C9-9211-C5B3AB031DC3}"/>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5" name="Marcador de pie de página 4">
            <a:extLst>
              <a:ext uri="{FF2B5EF4-FFF2-40B4-BE49-F238E27FC236}">
                <a16:creationId xmlns:a16="http://schemas.microsoft.com/office/drawing/2014/main" xmlns="" id="{F6FB15BC-B953-4FB4-981D-8185910369C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0AC8C125-C43F-4FB3-9ACD-B3DC64B32B91}"/>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1442864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E50354-E497-4BAD-ABC9-CCA4D2A9417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570809FD-BCF1-47AC-A2C8-021DF99089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F8DA5792-B6B7-4D17-9AF5-674D5BB254B1}"/>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5" name="Marcador de pie de página 4">
            <a:extLst>
              <a:ext uri="{FF2B5EF4-FFF2-40B4-BE49-F238E27FC236}">
                <a16:creationId xmlns:a16="http://schemas.microsoft.com/office/drawing/2014/main" xmlns="" id="{CF9D578E-DDE2-49A4-8E60-372D8DDE1E3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0594B9A0-2AF0-4B6F-ABC4-DC5A446B5118}"/>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426299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40CD3B4-C808-4500-A13C-E5AC8E37F61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C8AEF8EC-D6BF-408C-AFFE-807B41FA065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xmlns="" id="{D46CFA5A-8930-446E-9089-9C74DFFB4E0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xmlns="" id="{4F0BD7C5-1B20-479F-8FE9-D4045553A251}"/>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6" name="Marcador de pie de página 5">
            <a:extLst>
              <a:ext uri="{FF2B5EF4-FFF2-40B4-BE49-F238E27FC236}">
                <a16:creationId xmlns:a16="http://schemas.microsoft.com/office/drawing/2014/main" xmlns="" id="{2A476C1B-11CF-40B7-BCB9-7BA2C53693B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D4BA3FAD-E4FF-4718-9836-BAF2A1B061E8}"/>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88389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154025-0265-4F07-A366-BF1A0C7BAB3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C440F026-7BAD-46F1-8530-409458E05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E671815F-A514-42C2-9383-95456133456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xmlns="" id="{11DFC49A-82EA-4017-9A45-1F7711867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A388A105-B335-4965-AF4D-2008D01039F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xmlns="" id="{AC959389-4F56-4954-B44D-5F2BDAA89EA3}"/>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8" name="Marcador de pie de página 7">
            <a:extLst>
              <a:ext uri="{FF2B5EF4-FFF2-40B4-BE49-F238E27FC236}">
                <a16:creationId xmlns:a16="http://schemas.microsoft.com/office/drawing/2014/main" xmlns="" id="{9BA464E9-F211-4BFC-9FA1-E0D80A2EF27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xmlns="" id="{E64DA6A1-8263-47D9-86B9-F38C6E767743}"/>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850400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EEE96F-DFF6-4A6F-8F5C-1595045AC21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xmlns="" id="{E1E5070B-797E-46F5-B0FA-42E341A8C05D}"/>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4" name="Marcador de pie de página 3">
            <a:extLst>
              <a:ext uri="{FF2B5EF4-FFF2-40B4-BE49-F238E27FC236}">
                <a16:creationId xmlns:a16="http://schemas.microsoft.com/office/drawing/2014/main" xmlns="" id="{08177705-CA5C-4906-A54A-2797ADA33C3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DAF274A2-793D-4360-BDCE-4AAD62ED0744}"/>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175541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77FEC81A-F894-487F-B2C7-9D85D04B8CA8}"/>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3" name="Marcador de pie de página 2">
            <a:extLst>
              <a:ext uri="{FF2B5EF4-FFF2-40B4-BE49-F238E27FC236}">
                <a16:creationId xmlns:a16="http://schemas.microsoft.com/office/drawing/2014/main" xmlns="" id="{FC640FAF-98DF-4379-864E-3398ABA2DFB2}"/>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8916919D-16FE-4E4D-ABE1-667E8A1437C6}"/>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63606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51381D-BD59-43B0-B73E-6CF9C5A210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D1BB35CA-4F2B-49FF-9F13-20D09F5ADB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xmlns="" id="{7F9D0D45-E32C-48C1-A928-4F58CB7C6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CB0A8E90-200A-44B1-9D5B-F74668EABA5A}"/>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6" name="Marcador de pie de página 5">
            <a:extLst>
              <a:ext uri="{FF2B5EF4-FFF2-40B4-BE49-F238E27FC236}">
                <a16:creationId xmlns:a16="http://schemas.microsoft.com/office/drawing/2014/main" xmlns="" id="{0861897A-10CF-43AC-8A6A-0D5CE60F405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BE718731-43DB-4459-B177-43C85357AD1D}"/>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273837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10F0D54-B381-4613-8603-5107097ED43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xmlns="" id="{8127AF9D-BCFB-4B30-B6FE-5604C437A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xmlns="" id="{A0C4E61A-F7A0-4B30-A44A-177EE721E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00A0F5E7-ACA6-4483-A165-B461FCE58C6D}"/>
              </a:ext>
            </a:extLst>
          </p:cNvPr>
          <p:cNvSpPr>
            <a:spLocks noGrp="1"/>
          </p:cNvSpPr>
          <p:nvPr>
            <p:ph type="dt" sz="half" idx="10"/>
          </p:nvPr>
        </p:nvSpPr>
        <p:spPr/>
        <p:txBody>
          <a:bodyPr/>
          <a:lstStyle/>
          <a:p>
            <a:fld id="{E300C019-98D8-49AF-9856-171DAE63FA0D}" type="datetimeFigureOut">
              <a:rPr lang="es-MX" smtClean="0"/>
              <a:t>04/11/2021</a:t>
            </a:fld>
            <a:endParaRPr lang="es-MX"/>
          </a:p>
        </p:txBody>
      </p:sp>
      <p:sp>
        <p:nvSpPr>
          <p:cNvPr id="6" name="Marcador de pie de página 5">
            <a:extLst>
              <a:ext uri="{FF2B5EF4-FFF2-40B4-BE49-F238E27FC236}">
                <a16:creationId xmlns:a16="http://schemas.microsoft.com/office/drawing/2014/main" xmlns="" id="{B78BB50C-4C45-45AB-A24F-A607EC434D7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99A41710-E7E7-4E2E-83E7-9CA26E2D4A17}"/>
              </a:ext>
            </a:extLst>
          </p:cNvPr>
          <p:cNvSpPr>
            <a:spLocks noGrp="1"/>
          </p:cNvSpPr>
          <p:nvPr>
            <p:ph type="sldNum" sz="quarter" idx="12"/>
          </p:nvPr>
        </p:nvSpPr>
        <p:spPr/>
        <p:txBody>
          <a:bodyPr/>
          <a:lstStyle/>
          <a:p>
            <a:fld id="{C0812F03-87B3-44E6-BE80-2DDCD96296C9}" type="slidenum">
              <a:rPr lang="es-MX" smtClean="0"/>
              <a:t>‹Nº›</a:t>
            </a:fld>
            <a:endParaRPr lang="es-MX"/>
          </a:p>
        </p:txBody>
      </p:sp>
    </p:spTree>
    <p:extLst>
      <p:ext uri="{BB962C8B-B14F-4D97-AF65-F5344CB8AC3E}">
        <p14:creationId xmlns:p14="http://schemas.microsoft.com/office/powerpoint/2010/main" val="3206963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C6F11E8-E6D5-4A24-8541-D7FA5A8150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007487AA-4820-48B9-9B7B-8F89B9C45F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0E9EC372-A9A8-4786-873E-80EB15BB14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0C019-98D8-49AF-9856-171DAE63FA0D}" type="datetimeFigureOut">
              <a:rPr lang="es-MX" smtClean="0"/>
              <a:t>04/11/2021</a:t>
            </a:fld>
            <a:endParaRPr lang="es-MX"/>
          </a:p>
        </p:txBody>
      </p:sp>
      <p:sp>
        <p:nvSpPr>
          <p:cNvPr id="5" name="Marcador de pie de página 4">
            <a:extLst>
              <a:ext uri="{FF2B5EF4-FFF2-40B4-BE49-F238E27FC236}">
                <a16:creationId xmlns:a16="http://schemas.microsoft.com/office/drawing/2014/main" xmlns="" id="{C6CA4797-0B0D-4740-AB92-9095ED890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xmlns="" id="{DF411AEB-57B2-4575-AFCD-9C9489F89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812F03-87B3-44E6-BE80-2DDCD96296C9}" type="slidenum">
              <a:rPr lang="es-MX" smtClean="0"/>
              <a:t>‹Nº›</a:t>
            </a:fld>
            <a:endParaRPr lang="es-MX"/>
          </a:p>
        </p:txBody>
      </p:sp>
    </p:spTree>
    <p:extLst>
      <p:ext uri="{BB962C8B-B14F-4D97-AF65-F5344CB8AC3E}">
        <p14:creationId xmlns:p14="http://schemas.microsoft.com/office/powerpoint/2010/main" val="1173611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chemeClr val="bg2">
              <a:lumMod val="5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923330"/>
          </a:xfrm>
          <a:prstGeom prst="rect">
            <a:avLst/>
          </a:prstGeom>
          <a:noFill/>
        </p:spPr>
        <p:txBody>
          <a:bodyPr wrap="square" rtlCol="0">
            <a:spAutoFit/>
          </a:bodyPr>
          <a:lstStyle/>
          <a:p>
            <a:r>
              <a:rPr lang="es-MX" sz="5400" u="sng" dirty="0" smtClean="0">
                <a:solidFill>
                  <a:schemeClr val="bg1"/>
                </a:solidFill>
                <a:latin typeface="Arial Black" panose="020B0A04020102020204" pitchFamily="34" charset="0"/>
              </a:rPr>
              <a:t>Análisis de Capitales</a:t>
            </a:r>
            <a:r>
              <a:rPr lang="es-MX" sz="5400" u="sng" baseline="30000" dirty="0" smtClean="0">
                <a:solidFill>
                  <a:schemeClr val="bg1"/>
                </a:solidFill>
                <a:latin typeface="Arial Black" panose="020B0A04020102020204" pitchFamily="34" charset="0"/>
              </a:rPr>
              <a:t>®</a:t>
            </a:r>
            <a:endParaRPr lang="en-US" sz="54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1026"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12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889919"/>
          </a:xfrm>
        </p:spPr>
        <p:txBody>
          <a:bodyPr/>
          <a:lstStyle/>
          <a:p>
            <a:pPr marL="0" indent="0" algn="just">
              <a:buNone/>
            </a:pPr>
            <a:r>
              <a:rPr lang="es-MX" dirty="0" smtClean="0"/>
              <a:t>La información de posición financiera la podemos adquirir gratuitamente de </a:t>
            </a:r>
            <a:r>
              <a:rPr lang="es-MX" dirty="0"/>
              <a:t>los estados financieros ya consolidados y auditados por la SEC quien es la autoridad para esta información. </a:t>
            </a:r>
            <a:r>
              <a:rPr lang="es-MX" dirty="0" smtClean="0"/>
              <a:t> La base de datos EDGAR proporciona los documentos.</a:t>
            </a: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SEC Filings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EDGAR </a:t>
            </a:r>
            <a:r>
              <a:rPr lang="es-MX" sz="2000" i="1" dirty="0" err="1" smtClean="0"/>
              <a:t>database</a:t>
            </a:r>
            <a:r>
              <a:rPr lang="es-MX" sz="2000" i="1" dirty="0" smtClean="0"/>
              <a:t> SEC</a:t>
            </a:r>
            <a:endParaRPr lang="es-MX" sz="2000" i="1" dirty="0"/>
          </a:p>
        </p:txBody>
      </p:sp>
      <p:pic>
        <p:nvPicPr>
          <p:cNvPr id="8194" name="Picture 2" descr="Comisión de Bolsa y Valores - Wikipedia, la enciclopedia lib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3210" y="4972050"/>
            <a:ext cx="16287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EC plans a makeover for EDGAR -- F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450" y="2043207"/>
            <a:ext cx="4457622" cy="445762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3">
            <a:extLst>
              <a:ext uri="{FF2B5EF4-FFF2-40B4-BE49-F238E27FC236}">
                <a16:creationId xmlns:a16="http://schemas.microsoft.com/office/drawing/2014/main" xmlns="" id="{842787F6-A43F-4E2D-AB92-473E0C2706A6}"/>
              </a:ext>
            </a:extLst>
          </p:cNvPr>
          <p:cNvPicPr>
            <a:picLocks noChangeAspect="1"/>
          </p:cNvPicPr>
          <p:nvPr/>
        </p:nvPicPr>
        <p:blipFill rotWithShape="1">
          <a:blip r:embed="rId4"/>
          <a:srcRect l="3044" t="13895" r="1087" b="5303"/>
          <a:stretch/>
        </p:blipFill>
        <p:spPr>
          <a:xfrm>
            <a:off x="534802" y="2234048"/>
            <a:ext cx="5456424" cy="2585602"/>
          </a:xfrm>
          <a:prstGeom prst="rect">
            <a:avLst/>
          </a:prstGeom>
        </p:spPr>
      </p:pic>
    </p:spTree>
    <p:extLst>
      <p:ext uri="{BB962C8B-B14F-4D97-AF65-F5344CB8AC3E}">
        <p14:creationId xmlns:p14="http://schemas.microsoft.com/office/powerpoint/2010/main" val="25175379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lstStyle/>
          <a:p>
            <a:pPr marL="0" indent="0" algn="just">
              <a:buNone/>
            </a:pPr>
            <a:r>
              <a:rPr lang="es-MX" dirty="0"/>
              <a:t>La SEC por sus siglas en </a:t>
            </a:r>
            <a:r>
              <a:rPr lang="es-MX" dirty="0" smtClean="0"/>
              <a:t>ingles “Security and </a:t>
            </a:r>
            <a:r>
              <a:rPr lang="es-MX" dirty="0" err="1" smtClean="0"/>
              <a:t>Exchanges</a:t>
            </a:r>
            <a:r>
              <a:rPr lang="es-MX" dirty="0" smtClean="0"/>
              <a:t> </a:t>
            </a:r>
            <a:r>
              <a:rPr lang="es-MX" dirty="0" err="1" smtClean="0"/>
              <a:t>Comission</a:t>
            </a:r>
            <a:r>
              <a:rPr lang="es-MX" dirty="0"/>
              <a:t>” es la autoridad que regula la información corporativa que debe ser </a:t>
            </a:r>
            <a:r>
              <a:rPr lang="es-MX" dirty="0" smtClean="0"/>
              <a:t>pública </a:t>
            </a:r>
            <a:r>
              <a:rPr lang="es-MX" dirty="0"/>
              <a:t>de las empresas, el documento anual de resultados financieros es llamado el “10-K</a:t>
            </a:r>
            <a:r>
              <a:rPr lang="es-MX" dirty="0" smtClean="0"/>
              <a:t>”. Y es en el cual nos basaremos en todo este reporte de análisis de capital.</a:t>
            </a: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SEC filings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EDGAR </a:t>
            </a:r>
            <a:r>
              <a:rPr lang="es-MX" sz="2000" i="1" dirty="0" err="1" smtClean="0"/>
              <a:t>database</a:t>
            </a:r>
            <a:r>
              <a:rPr lang="es-MX" sz="2000" i="1" dirty="0" smtClean="0"/>
              <a:t> SEC</a:t>
            </a:r>
            <a:endParaRPr lang="es-MX" sz="2000" i="1" dirty="0"/>
          </a:p>
        </p:txBody>
      </p:sp>
      <p:pic>
        <p:nvPicPr>
          <p:cNvPr id="9" name="Marcador de contenido 3">
            <a:extLst>
              <a:ext uri="{FF2B5EF4-FFF2-40B4-BE49-F238E27FC236}">
                <a16:creationId xmlns:a16="http://schemas.microsoft.com/office/drawing/2014/main" xmlns="" id="{E225839D-DC26-4B15-A974-5F3E37A719CE}"/>
              </a:ext>
            </a:extLst>
          </p:cNvPr>
          <p:cNvPicPr>
            <a:picLocks noChangeAspect="1"/>
          </p:cNvPicPr>
          <p:nvPr/>
        </p:nvPicPr>
        <p:blipFill rotWithShape="1">
          <a:blip r:embed="rId2"/>
          <a:srcRect l="3084" t="14082" r="686" b="27907"/>
          <a:stretch/>
        </p:blipFill>
        <p:spPr>
          <a:xfrm>
            <a:off x="1686327" y="2576752"/>
            <a:ext cx="8819345" cy="2989161"/>
          </a:xfrm>
          <a:prstGeom prst="rect">
            <a:avLst/>
          </a:prstGeom>
        </p:spPr>
      </p:pic>
    </p:spTree>
    <p:extLst>
      <p:ext uri="{BB962C8B-B14F-4D97-AF65-F5344CB8AC3E}">
        <p14:creationId xmlns:p14="http://schemas.microsoft.com/office/powerpoint/2010/main" val="3809324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lstStyle/>
          <a:p>
            <a:pPr marL="0" indent="0" algn="just">
              <a:buNone/>
            </a:pPr>
            <a:r>
              <a:rPr lang="es-MX" b="1" dirty="0" smtClean="0"/>
              <a:t>Documento 10-K: </a:t>
            </a:r>
            <a:r>
              <a:rPr lang="es-MX" dirty="0" smtClean="0"/>
              <a:t>Una ocasión </a:t>
            </a:r>
            <a:r>
              <a:rPr lang="es-MX" dirty="0"/>
              <a:t>por año el corporativo esta obligado a presentar sus resultados, esto es información valiosa para analizar, como lo haremos a continuación. </a:t>
            </a:r>
          </a:p>
          <a:p>
            <a:pPr marL="0" indent="0" algn="just">
              <a:buNone/>
            </a:pP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SEC filings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EDGAR </a:t>
            </a:r>
            <a:r>
              <a:rPr lang="es-MX" sz="2000" i="1" dirty="0" err="1" smtClean="0"/>
              <a:t>database</a:t>
            </a:r>
            <a:r>
              <a:rPr lang="es-MX" sz="2000" i="1" dirty="0" smtClean="0"/>
              <a:t> SEC</a:t>
            </a:r>
            <a:endParaRPr lang="es-MX" sz="2000" i="1" dirty="0"/>
          </a:p>
        </p:txBody>
      </p:sp>
      <p:pic>
        <p:nvPicPr>
          <p:cNvPr id="8" name="Marcador de contenido 3">
            <a:extLst>
              <a:ext uri="{FF2B5EF4-FFF2-40B4-BE49-F238E27FC236}">
                <a16:creationId xmlns:a16="http://schemas.microsoft.com/office/drawing/2014/main" xmlns="" id="{526218B0-36BC-43E3-8397-16F58A59FB6F}"/>
              </a:ext>
            </a:extLst>
          </p:cNvPr>
          <p:cNvPicPr>
            <a:picLocks noChangeAspect="1"/>
          </p:cNvPicPr>
          <p:nvPr/>
        </p:nvPicPr>
        <p:blipFill rotWithShape="1">
          <a:blip r:embed="rId2"/>
          <a:srcRect l="32068" t="30628" r="8503" b="11306"/>
          <a:stretch/>
        </p:blipFill>
        <p:spPr>
          <a:xfrm>
            <a:off x="2018780" y="1864229"/>
            <a:ext cx="8154440" cy="4479422"/>
          </a:xfrm>
          <a:prstGeom prst="rect">
            <a:avLst/>
          </a:prstGeom>
        </p:spPr>
      </p:pic>
    </p:spTree>
    <p:extLst>
      <p:ext uri="{BB962C8B-B14F-4D97-AF65-F5344CB8AC3E}">
        <p14:creationId xmlns:p14="http://schemas.microsoft.com/office/powerpoint/2010/main" val="438598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1276350"/>
            <a:ext cx="4477739" cy="4305300"/>
          </a:xfrm>
        </p:spPr>
        <p:txBody>
          <a:bodyPr/>
          <a:lstStyle/>
          <a:p>
            <a:pPr marL="0" indent="0" algn="just">
              <a:buNone/>
            </a:pPr>
            <a:r>
              <a:rPr lang="es-MX" b="1" dirty="0"/>
              <a:t>Estado de balance: </a:t>
            </a:r>
            <a:r>
              <a:rPr lang="es-MX" dirty="0"/>
              <a:t>Este documento es </a:t>
            </a:r>
            <a:r>
              <a:rPr lang="es-MX" dirty="0" smtClean="0"/>
              <a:t>como una fotografía en </a:t>
            </a:r>
            <a:r>
              <a:rPr lang="es-MX" dirty="0"/>
              <a:t>el tiempo de como esta distribuido </a:t>
            </a:r>
            <a:r>
              <a:rPr lang="es-MX" dirty="0" smtClean="0"/>
              <a:t>el valor económico de la empresa, por un lado los activos (instrumentos que dan valor) y los pasivos (deudas que contrae la empresa para sus actividades).</a:t>
            </a: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Estado de Balance</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EDGAR </a:t>
            </a:r>
            <a:r>
              <a:rPr lang="es-MX" sz="2000" i="1" dirty="0" err="1" smtClean="0"/>
              <a:t>database</a:t>
            </a:r>
            <a:r>
              <a:rPr lang="es-MX" sz="2000" i="1" dirty="0" smtClean="0"/>
              <a:t> SEC</a:t>
            </a:r>
            <a:endParaRPr lang="es-MX" sz="2000" i="1" dirty="0"/>
          </a:p>
        </p:txBody>
      </p:sp>
      <p:pic>
        <p:nvPicPr>
          <p:cNvPr id="9" name="Imagen 5">
            <a:extLst>
              <a:ext uri="{FF2B5EF4-FFF2-40B4-BE49-F238E27FC236}">
                <a16:creationId xmlns:a16="http://schemas.microsoft.com/office/drawing/2014/main" xmlns="" id="{0102CED5-D86B-4489-8CB5-68730B01415F}"/>
              </a:ext>
            </a:extLst>
          </p:cNvPr>
          <p:cNvPicPr>
            <a:picLocks noChangeAspect="1"/>
          </p:cNvPicPr>
          <p:nvPr/>
        </p:nvPicPr>
        <p:blipFill>
          <a:blip r:embed="rId2"/>
          <a:stretch>
            <a:fillRect/>
          </a:stretch>
        </p:blipFill>
        <p:spPr>
          <a:xfrm>
            <a:off x="4801588" y="533401"/>
            <a:ext cx="7390412" cy="6324599"/>
          </a:xfrm>
          <a:prstGeom prst="rect">
            <a:avLst/>
          </a:prstGeom>
        </p:spPr>
      </p:pic>
    </p:spTree>
    <p:extLst>
      <p:ext uri="{BB962C8B-B14F-4D97-AF65-F5344CB8AC3E}">
        <p14:creationId xmlns:p14="http://schemas.microsoft.com/office/powerpoint/2010/main" val="1151115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622329"/>
            <a:ext cx="3621796" cy="5721322"/>
          </a:xfrm>
        </p:spPr>
        <p:txBody>
          <a:bodyPr>
            <a:normAutofit/>
          </a:bodyPr>
          <a:lstStyle/>
          <a:p>
            <a:pPr marL="0" indent="0" algn="just">
              <a:buNone/>
            </a:pPr>
            <a:r>
              <a:rPr lang="es-MX" b="1" dirty="0"/>
              <a:t>Estado de </a:t>
            </a:r>
            <a:r>
              <a:rPr lang="es-MX" b="1" dirty="0" smtClean="0"/>
              <a:t>Ingresos: </a:t>
            </a:r>
            <a:r>
              <a:rPr lang="es-MX" dirty="0" smtClean="0"/>
              <a:t>Se posiciona a los ingresos en el borde superior y se van restando los valores por gastos, impuestos y otros hasta obtener el ingreso neto.</a:t>
            </a:r>
          </a:p>
          <a:p>
            <a:pPr marL="0" indent="0" algn="just">
              <a:buNone/>
            </a:pPr>
            <a:r>
              <a:rPr lang="es-MX" dirty="0" smtClean="0"/>
              <a:t>Esto nos permite observar los gastos de mayor </a:t>
            </a:r>
            <a:r>
              <a:rPr lang="es-MX" dirty="0" err="1" smtClean="0"/>
              <a:t>porporción</a:t>
            </a:r>
            <a:r>
              <a:rPr lang="es-MX" dirty="0" smtClean="0"/>
              <a:t> y la utilidad neta en porcentaje de las ganancias.</a:t>
            </a:r>
            <a:endParaRPr lang="es-MX" dirty="0"/>
          </a:p>
          <a:p>
            <a:pPr marL="0" indent="0" algn="just">
              <a:buNone/>
            </a:pP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Estado de Ingresos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EDGAR </a:t>
            </a:r>
            <a:r>
              <a:rPr lang="es-MX" sz="2000" i="1" dirty="0" err="1" smtClean="0"/>
              <a:t>database</a:t>
            </a:r>
            <a:r>
              <a:rPr lang="es-MX" sz="2000" i="1" dirty="0" smtClean="0"/>
              <a:t> SEC</a:t>
            </a:r>
            <a:endParaRPr lang="es-MX" sz="2000" i="1" dirty="0"/>
          </a:p>
        </p:txBody>
      </p:sp>
      <p:pic>
        <p:nvPicPr>
          <p:cNvPr id="8" name="Imagen 3">
            <a:extLst>
              <a:ext uri="{FF2B5EF4-FFF2-40B4-BE49-F238E27FC236}">
                <a16:creationId xmlns:a16="http://schemas.microsoft.com/office/drawing/2014/main" xmlns="" id="{F5212033-10DE-432C-B169-6DAAE6DF10DF}"/>
              </a:ext>
            </a:extLst>
          </p:cNvPr>
          <p:cNvPicPr>
            <a:picLocks noChangeAspect="1"/>
          </p:cNvPicPr>
          <p:nvPr/>
        </p:nvPicPr>
        <p:blipFill>
          <a:blip r:embed="rId2"/>
          <a:stretch>
            <a:fillRect/>
          </a:stretch>
        </p:blipFill>
        <p:spPr>
          <a:xfrm>
            <a:off x="3945645" y="790575"/>
            <a:ext cx="8246355" cy="5810250"/>
          </a:xfrm>
          <a:prstGeom prst="rect">
            <a:avLst/>
          </a:prstGeom>
        </p:spPr>
      </p:pic>
    </p:spTree>
    <p:extLst>
      <p:ext uri="{BB962C8B-B14F-4D97-AF65-F5344CB8AC3E}">
        <p14:creationId xmlns:p14="http://schemas.microsoft.com/office/powerpoint/2010/main" val="3085075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1019175"/>
            <a:ext cx="3562351" cy="4819650"/>
          </a:xfrm>
        </p:spPr>
        <p:txBody>
          <a:bodyPr/>
          <a:lstStyle/>
          <a:p>
            <a:pPr marL="0" indent="0" algn="just">
              <a:buNone/>
            </a:pPr>
            <a:r>
              <a:rPr lang="es-MX" b="1" dirty="0"/>
              <a:t>Flujo de caja: </a:t>
            </a:r>
            <a:r>
              <a:rPr lang="es-MX" dirty="0"/>
              <a:t>Aquí observamos la posición de la caja registradora con respecto al dinero (efectivo</a:t>
            </a:r>
            <a:r>
              <a:rPr lang="es-MX" dirty="0" smtClean="0"/>
              <a:t>) y su flujo, cuando hay ingresos estos son positivos y cuando hay pagos a deudas o inventario estos se reflejan como flujos negativos.</a:t>
            </a:r>
            <a:endParaRPr lang="es-MX" dirty="0"/>
          </a:p>
          <a:p>
            <a:pPr marL="0" indent="0" algn="just">
              <a:buNone/>
            </a:pP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048500" y="-376073"/>
            <a:ext cx="4933950" cy="1285545"/>
          </a:xfrm>
        </p:spPr>
        <p:txBody>
          <a:bodyPr>
            <a:normAutofit/>
          </a:bodyPr>
          <a:lstStyle/>
          <a:p>
            <a:r>
              <a:rPr lang="es-MX" sz="4000" dirty="0" smtClean="0">
                <a:solidFill>
                  <a:schemeClr val="bg1"/>
                </a:solidFill>
              </a:rPr>
              <a:t>Estado de Flujo de Caja</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EDGAR </a:t>
            </a:r>
            <a:r>
              <a:rPr lang="es-MX" sz="2000" i="1" dirty="0" err="1" smtClean="0"/>
              <a:t>database</a:t>
            </a:r>
            <a:r>
              <a:rPr lang="es-MX" sz="2000" i="1" dirty="0" smtClean="0"/>
              <a:t> SEC</a:t>
            </a:r>
            <a:endParaRPr lang="es-MX" sz="2000" i="1" dirty="0"/>
          </a:p>
        </p:txBody>
      </p:sp>
      <p:pic>
        <p:nvPicPr>
          <p:cNvPr id="8" name="Imagen 4">
            <a:extLst>
              <a:ext uri="{FF2B5EF4-FFF2-40B4-BE49-F238E27FC236}">
                <a16:creationId xmlns:a16="http://schemas.microsoft.com/office/drawing/2014/main" xmlns="" id="{BA61600D-1958-42A0-AEC3-1BB5F1C8B33B}"/>
              </a:ext>
            </a:extLst>
          </p:cNvPr>
          <p:cNvPicPr>
            <a:picLocks noChangeAspect="1"/>
          </p:cNvPicPr>
          <p:nvPr/>
        </p:nvPicPr>
        <p:blipFill>
          <a:blip r:embed="rId2"/>
          <a:stretch>
            <a:fillRect/>
          </a:stretch>
        </p:blipFill>
        <p:spPr>
          <a:xfrm>
            <a:off x="4308254" y="533400"/>
            <a:ext cx="7883746" cy="6324600"/>
          </a:xfrm>
          <a:prstGeom prst="rect">
            <a:avLst/>
          </a:prstGeom>
        </p:spPr>
      </p:pic>
    </p:spTree>
    <p:extLst>
      <p:ext uri="{BB962C8B-B14F-4D97-AF65-F5344CB8AC3E}">
        <p14:creationId xmlns:p14="http://schemas.microsoft.com/office/powerpoint/2010/main" val="3085075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4627" y="4218545"/>
            <a:ext cx="4629151" cy="645319"/>
          </a:xfrm>
        </p:spPr>
        <p:txBody>
          <a:bodyPr/>
          <a:lstStyle/>
          <a:p>
            <a:pPr marL="0" indent="0" algn="ctr">
              <a:buNone/>
            </a:pPr>
            <a:r>
              <a:rPr lang="es-MX" dirty="0" smtClean="0"/>
              <a:t>Ingresos y Utilidad neta</a:t>
            </a:r>
            <a:endParaRPr lang="es-MX" dirty="0"/>
          </a:p>
        </p:txBody>
      </p:sp>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048500" y="-376073"/>
            <a:ext cx="4933950" cy="1285545"/>
          </a:xfrm>
        </p:spPr>
        <p:txBody>
          <a:bodyPr>
            <a:normAutofit/>
          </a:bodyPr>
          <a:lstStyle/>
          <a:p>
            <a:r>
              <a:rPr lang="es-MX" sz="4000" dirty="0" smtClean="0">
                <a:solidFill>
                  <a:schemeClr val="bg1"/>
                </a:solidFill>
              </a:rPr>
              <a:t>Tendencias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Amazon annual filings</a:t>
            </a:r>
            <a:endParaRPr lang="es-MX" sz="2000" i="1" dirty="0"/>
          </a:p>
        </p:txBody>
      </p:sp>
      <p:sp>
        <p:nvSpPr>
          <p:cNvPr id="10" name="Marcador de contenido 2">
            <a:extLst>
              <a:ext uri="{FF2B5EF4-FFF2-40B4-BE49-F238E27FC236}">
                <a16:creationId xmlns:a16="http://schemas.microsoft.com/office/drawing/2014/main" xmlns="" id="{4F4C9AD9-3176-450E-AA73-964E37534E62}"/>
              </a:ext>
            </a:extLst>
          </p:cNvPr>
          <p:cNvSpPr txBox="1">
            <a:spLocks/>
          </p:cNvSpPr>
          <p:nvPr/>
        </p:nvSpPr>
        <p:spPr>
          <a:xfrm>
            <a:off x="7143748" y="1730653"/>
            <a:ext cx="4629151" cy="645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dirty="0" smtClean="0"/>
              <a:t>Estado de flujo de caja</a:t>
            </a:r>
            <a:endParaRPr lang="es-MX"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3400"/>
            <a:ext cx="6296023" cy="3685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1" y="2559395"/>
            <a:ext cx="6419850" cy="4298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67071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048500" y="-376073"/>
            <a:ext cx="4933950" cy="1285545"/>
          </a:xfrm>
        </p:spPr>
        <p:txBody>
          <a:bodyPr>
            <a:normAutofit/>
          </a:bodyPr>
          <a:lstStyle/>
          <a:p>
            <a:r>
              <a:rPr lang="es-MX" sz="4000" dirty="0" smtClean="0">
                <a:solidFill>
                  <a:schemeClr val="bg1"/>
                </a:solidFill>
              </a:rPr>
              <a:t>Tendencias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Amazon annual filings</a:t>
            </a:r>
            <a:endParaRPr lang="es-MX" sz="2000"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8" y="533400"/>
            <a:ext cx="6957680" cy="4133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610" y="2857500"/>
            <a:ext cx="690339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7800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fundamental</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6096000" y="-376073"/>
            <a:ext cx="6096000" cy="1285545"/>
          </a:xfrm>
        </p:spPr>
        <p:txBody>
          <a:bodyPr>
            <a:normAutofit/>
          </a:bodyPr>
          <a:lstStyle/>
          <a:p>
            <a:r>
              <a:rPr lang="es-MX" sz="4000" dirty="0" smtClean="0">
                <a:solidFill>
                  <a:schemeClr val="bg1"/>
                </a:solidFill>
              </a:rPr>
              <a:t>Análisis Horizontal y Vertical</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467227"/>
            <a:ext cx="10515600" cy="390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Amazon annual filings</a:t>
            </a:r>
            <a:endParaRPr lang="es-MX" sz="2000" i="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1"/>
            <a:ext cx="6096000" cy="590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33401"/>
            <a:ext cx="5726450" cy="590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129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Cálculo de Ratios</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543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Este documento es una comunicación general que se proporciona solo con fines informativos. Es de naturaleza educativa y no está diseñado para ser tomado como un consejo o recomendación para ningún instrumento o estrategia de inversión específica.</a:t>
            </a:r>
            <a:endParaRPr lang="en-US" sz="2400" dirty="0"/>
          </a:p>
        </p:txBody>
      </p:sp>
    </p:spTree>
    <p:extLst>
      <p:ext uri="{BB962C8B-B14F-4D97-AF65-F5344CB8AC3E}">
        <p14:creationId xmlns:p14="http://schemas.microsoft.com/office/powerpoint/2010/main" val="174914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lstStyle/>
          <a:p>
            <a:pPr marL="0" indent="0" algn="just">
              <a:buNone/>
            </a:pPr>
            <a:r>
              <a:rPr lang="es-MX" dirty="0" smtClean="0"/>
              <a:t>Un ratio financiero es una magnitud de dos valores numéricos seleccionado de los estados financieros para representar valores y hacer un análisis de la posición de contabilidad de la empresa.</a:t>
            </a:r>
            <a:endParaRPr lang="es-MX" dirty="0"/>
          </a:p>
          <a:p>
            <a:pPr marL="0" indent="0" algn="just">
              <a:buNone/>
            </a:pPr>
            <a:endParaRPr lang="es-MX" dirty="0"/>
          </a:p>
        </p:txBody>
      </p:sp>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 de Ratios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endParaRPr lang="es-MX" sz="2000" i="1" dirty="0"/>
          </a:p>
        </p:txBody>
      </p:sp>
      <p:pic>
        <p:nvPicPr>
          <p:cNvPr id="5122" name="Picture 2" descr="Financial Analysis Tools | Guide to Top 4 Tools used for Financial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176" y="1816850"/>
            <a:ext cx="8141648" cy="452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01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09924" y="676921"/>
            <a:ext cx="5772151" cy="1950750"/>
          </a:xfrm>
        </p:spPr>
        <p:txBody>
          <a:bodyPr/>
          <a:lstStyle/>
          <a:p>
            <a:pPr marL="0" indent="0" algn="ctr">
              <a:buNone/>
            </a:pPr>
            <a:r>
              <a:rPr lang="es-MX" dirty="0" smtClean="0"/>
              <a:t>Ratios de Liquidez y Apalancamiento</a:t>
            </a:r>
            <a:endParaRPr lang="es-MX" dirty="0"/>
          </a:p>
        </p:txBody>
      </p:sp>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 de Ratios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Ratios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Amazon annual filings</a:t>
            </a:r>
            <a:endParaRPr lang="es-MX" sz="2000" i="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80" y="1304736"/>
            <a:ext cx="10842040" cy="323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681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09924" y="676921"/>
            <a:ext cx="5772151" cy="1950750"/>
          </a:xfrm>
        </p:spPr>
        <p:txBody>
          <a:bodyPr/>
          <a:lstStyle/>
          <a:p>
            <a:pPr marL="0" indent="0" algn="ctr">
              <a:buNone/>
            </a:pPr>
            <a:r>
              <a:rPr lang="es-MX" dirty="0" smtClean="0"/>
              <a:t>Ratios de Eficiencia y Rentabilidad</a:t>
            </a:r>
            <a:endParaRPr lang="es-MX" dirty="0"/>
          </a:p>
        </p:txBody>
      </p:sp>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 de Ratios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Ratios</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Amazon annual filings</a:t>
            </a:r>
            <a:endParaRPr lang="es-MX" sz="2000" i="1"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12" y="1304736"/>
            <a:ext cx="10900976" cy="323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9748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Cálculos Corporativos</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57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1955829"/>
            <a:ext cx="11544300" cy="3606771"/>
          </a:xfrm>
        </p:spPr>
        <p:txBody>
          <a:bodyPr>
            <a:normAutofit/>
          </a:bodyPr>
          <a:lstStyle/>
          <a:p>
            <a:pPr marL="0" indent="0" algn="ctr">
              <a:buNone/>
            </a:pPr>
            <a:r>
              <a:rPr lang="es-MX" sz="3200" b="1" dirty="0" smtClean="0"/>
              <a:t>Finanzas Corporativas</a:t>
            </a:r>
          </a:p>
          <a:p>
            <a:pPr marL="0" indent="0" algn="just">
              <a:buNone/>
            </a:pPr>
            <a:r>
              <a:rPr lang="es-MX" dirty="0" smtClean="0"/>
              <a:t>Son una metodología y cálculos para la toma de decisiones corporativas y tener así un mejor entendimiento de la posición financiera más allá de la lectura de los estados financieros. Las cuales incluyen financiamiento, estructura de capital, principales accionistas, inversiones, flujos de efectivo, estatus crediticio y riesgo de bancarrota entre otros análisis. </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endParaRPr lang="es-MX" sz="2000" i="1" dirty="0"/>
          </a:p>
        </p:txBody>
      </p:sp>
    </p:spTree>
    <p:extLst>
      <p:ext uri="{BB962C8B-B14F-4D97-AF65-F5344CB8AC3E}">
        <p14:creationId xmlns:p14="http://schemas.microsoft.com/office/powerpoint/2010/main" val="1212398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3606771"/>
          </a:xfrm>
        </p:spPr>
        <p:txBody>
          <a:bodyPr>
            <a:normAutofit/>
          </a:bodyPr>
          <a:lstStyle/>
          <a:p>
            <a:pPr marL="0" indent="0" algn="ctr">
              <a:buNone/>
            </a:pPr>
            <a:r>
              <a:rPr lang="es-MX" dirty="0" smtClean="0"/>
              <a:t>Principales Accionistas Individuales de Amazon</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Accionistas</a:t>
            </a:r>
            <a:endParaRPr lang="es-MX" sz="40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Transaction</a:t>
            </a:r>
            <a:r>
              <a:rPr lang="es-MX" sz="2000" i="1" dirty="0" smtClean="0"/>
              <a:t> </a:t>
            </a:r>
            <a:r>
              <a:rPr lang="es-MX" sz="2000" i="1" dirty="0" err="1" smtClean="0"/>
              <a:t>History</a:t>
            </a:r>
            <a:endParaRPr lang="es-MX" sz="2000" i="1" dirty="0"/>
          </a:p>
        </p:txBody>
      </p:sp>
      <p:pic>
        <p:nvPicPr>
          <p:cNvPr id="7" name="Picture 2" descr="Jeff Bezos dejará de ser el CEO de Amazon y Andy Jassy tomará su lugar"/>
          <p:cNvPicPr>
            <a:picLocks noChangeAspect="1" noChangeArrowheads="1"/>
          </p:cNvPicPr>
          <p:nvPr/>
        </p:nvPicPr>
        <p:blipFill rotWithShape="1">
          <a:blip r:embed="rId2">
            <a:extLst>
              <a:ext uri="{28A0092B-C50C-407E-A947-70E740481C1C}">
                <a14:useLocalDpi xmlns:a14="http://schemas.microsoft.com/office/drawing/2010/main" val="0"/>
              </a:ext>
            </a:extLst>
          </a:blip>
          <a:srcRect l="22419" t="12245" r="7313"/>
          <a:stretch/>
        </p:blipFill>
        <p:spPr bwMode="auto">
          <a:xfrm>
            <a:off x="256386" y="1632398"/>
            <a:ext cx="3667013" cy="223823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ndy-Jassy-CEO-and-founder-of-AWS - South EU Summ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0702" y="1635812"/>
            <a:ext cx="3350595" cy="22348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eet Amazon&amp;#39;s all-stars - Jeff Blackburn (8) - CNNMon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4187" y="1644127"/>
            <a:ext cx="1676116" cy="22348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9 Tabla"/>
          <p:cNvGraphicFramePr>
            <a:graphicFrameLocks noGrp="1"/>
          </p:cNvGraphicFramePr>
          <p:nvPr>
            <p:extLst>
              <p:ext uri="{D42A27DB-BD31-4B8C-83A1-F6EECF244321}">
                <p14:modId xmlns:p14="http://schemas.microsoft.com/office/powerpoint/2010/main" val="884803769"/>
              </p:ext>
            </p:extLst>
          </p:nvPr>
        </p:nvGraphicFramePr>
        <p:xfrm>
          <a:off x="941696" y="4353635"/>
          <a:ext cx="10003808" cy="1684412"/>
        </p:xfrm>
        <a:graphic>
          <a:graphicData uri="http://schemas.openxmlformats.org/drawingml/2006/table">
            <a:tbl>
              <a:tblPr firstRow="1" bandRow="1">
                <a:tableStyleId>{00A15C55-8517-42AA-B614-E9B94910E393}</a:tableStyleId>
              </a:tblPr>
              <a:tblGrid>
                <a:gridCol w="2500952"/>
                <a:gridCol w="2500952"/>
                <a:gridCol w="2500952"/>
                <a:gridCol w="2500952"/>
              </a:tblGrid>
              <a:tr h="421103">
                <a:tc>
                  <a:txBody>
                    <a:bodyPr/>
                    <a:lstStyle/>
                    <a:p>
                      <a:pPr algn="ctr"/>
                      <a:r>
                        <a:rPr lang="es-MX" dirty="0" smtClean="0"/>
                        <a:t>Individual </a:t>
                      </a:r>
                      <a:r>
                        <a:rPr lang="es-MX" dirty="0" err="1" smtClean="0"/>
                        <a:t>Ownership</a:t>
                      </a:r>
                      <a:endParaRPr lang="en-US" dirty="0"/>
                    </a:p>
                  </a:txBody>
                  <a:tcPr/>
                </a:tc>
                <a:tc>
                  <a:txBody>
                    <a:bodyPr/>
                    <a:lstStyle/>
                    <a:p>
                      <a:pPr algn="ctr"/>
                      <a:r>
                        <a:rPr lang="es-MX" dirty="0" err="1" smtClean="0"/>
                        <a:t>Ownership</a:t>
                      </a:r>
                      <a:r>
                        <a:rPr lang="es-MX" dirty="0" smtClean="0"/>
                        <a:t> %</a:t>
                      </a:r>
                      <a:endParaRPr lang="en-US" dirty="0"/>
                    </a:p>
                  </a:txBody>
                  <a:tcPr/>
                </a:tc>
                <a:tc>
                  <a:txBody>
                    <a:bodyPr/>
                    <a:lstStyle/>
                    <a:p>
                      <a:pPr algn="ctr"/>
                      <a:r>
                        <a:rPr lang="es-MX" dirty="0" smtClean="0"/>
                        <a:t>Shares (</a:t>
                      </a:r>
                      <a:r>
                        <a:rPr lang="es-MX" dirty="0" err="1" smtClean="0"/>
                        <a:t>millions</a:t>
                      </a:r>
                      <a:r>
                        <a:rPr lang="es-MX" dirty="0" smtClean="0"/>
                        <a:t>)</a:t>
                      </a:r>
                      <a:endParaRPr lang="en-US" dirty="0"/>
                    </a:p>
                  </a:txBody>
                  <a:tcPr/>
                </a:tc>
                <a:tc>
                  <a:txBody>
                    <a:bodyPr/>
                    <a:lstStyle/>
                    <a:p>
                      <a:pPr algn="ctr"/>
                      <a:r>
                        <a:rPr lang="es-MX" dirty="0" smtClean="0"/>
                        <a:t>Role</a:t>
                      </a:r>
                      <a:endParaRPr lang="en-US" dirty="0"/>
                    </a:p>
                  </a:txBody>
                  <a:tcPr/>
                </a:tc>
              </a:tr>
              <a:tr h="421103">
                <a:tc>
                  <a:txBody>
                    <a:bodyPr/>
                    <a:lstStyle/>
                    <a:p>
                      <a:pPr algn="ctr"/>
                      <a:r>
                        <a:rPr lang="es-MX" dirty="0" smtClean="0"/>
                        <a:t>Jeff Bezos</a:t>
                      </a:r>
                      <a:endParaRPr lang="en-US" dirty="0"/>
                    </a:p>
                  </a:txBody>
                  <a:tcPr/>
                </a:tc>
                <a:tc>
                  <a:txBody>
                    <a:bodyPr/>
                    <a:lstStyle/>
                    <a:p>
                      <a:pPr algn="ctr"/>
                      <a:r>
                        <a:rPr lang="es-MX" dirty="0" smtClean="0"/>
                        <a:t>11.1</a:t>
                      </a:r>
                      <a:endParaRPr lang="en-US" dirty="0"/>
                    </a:p>
                  </a:txBody>
                  <a:tcPr/>
                </a:tc>
                <a:tc>
                  <a:txBody>
                    <a:bodyPr/>
                    <a:lstStyle/>
                    <a:p>
                      <a:pPr algn="ctr"/>
                      <a:r>
                        <a:rPr lang="es-MX" dirty="0" smtClean="0"/>
                        <a:t>55.5 </a:t>
                      </a:r>
                      <a:endParaRPr lang="en-US" dirty="0"/>
                    </a:p>
                  </a:txBody>
                  <a:tcPr/>
                </a:tc>
                <a:tc>
                  <a:txBody>
                    <a:bodyPr/>
                    <a:lstStyle/>
                    <a:p>
                      <a:pPr algn="ctr"/>
                      <a:r>
                        <a:rPr lang="es-MX" dirty="0" err="1" smtClean="0"/>
                        <a:t>Former</a:t>
                      </a:r>
                      <a:r>
                        <a:rPr lang="es-MX" baseline="0" dirty="0" smtClean="0"/>
                        <a:t> CEO</a:t>
                      </a:r>
                      <a:endParaRPr lang="en-US" dirty="0"/>
                    </a:p>
                  </a:txBody>
                  <a:tcPr/>
                </a:tc>
              </a:tr>
              <a:tr h="421103">
                <a:tc>
                  <a:txBody>
                    <a:bodyPr/>
                    <a:lstStyle/>
                    <a:p>
                      <a:pPr algn="ctr"/>
                      <a:r>
                        <a:rPr lang="es-MX" dirty="0" smtClean="0"/>
                        <a:t>Andrew </a:t>
                      </a:r>
                      <a:r>
                        <a:rPr lang="es-MX" dirty="0" err="1" smtClean="0"/>
                        <a:t>Jassy</a:t>
                      </a:r>
                      <a:endParaRPr lang="en-US" dirty="0"/>
                    </a:p>
                  </a:txBody>
                  <a:tcPr/>
                </a:tc>
                <a:tc>
                  <a:txBody>
                    <a:bodyPr/>
                    <a:lstStyle/>
                    <a:p>
                      <a:pPr algn="ctr"/>
                      <a:r>
                        <a:rPr lang="es-MX" dirty="0" smtClean="0"/>
                        <a:t>0.02 </a:t>
                      </a:r>
                      <a:endParaRPr lang="en-US" dirty="0"/>
                    </a:p>
                  </a:txBody>
                  <a:tcPr/>
                </a:tc>
                <a:tc>
                  <a:txBody>
                    <a:bodyPr/>
                    <a:lstStyle/>
                    <a:p>
                      <a:pPr algn="ctr"/>
                      <a:r>
                        <a:rPr lang="es-MX" dirty="0" smtClean="0"/>
                        <a:t>0.094</a:t>
                      </a:r>
                      <a:endParaRPr lang="en-US" dirty="0"/>
                    </a:p>
                  </a:txBody>
                  <a:tcPr/>
                </a:tc>
                <a:tc>
                  <a:txBody>
                    <a:bodyPr/>
                    <a:lstStyle/>
                    <a:p>
                      <a:pPr algn="ctr"/>
                      <a:r>
                        <a:rPr lang="es-MX" dirty="0" smtClean="0"/>
                        <a:t>Amazon</a:t>
                      </a:r>
                      <a:r>
                        <a:rPr lang="es-MX" baseline="0" dirty="0" smtClean="0"/>
                        <a:t> Web </a:t>
                      </a:r>
                      <a:r>
                        <a:rPr lang="es-MX" baseline="0" dirty="0" err="1" smtClean="0"/>
                        <a:t>Services</a:t>
                      </a:r>
                      <a:endParaRPr lang="en-US" dirty="0"/>
                    </a:p>
                  </a:txBody>
                  <a:tcPr/>
                </a:tc>
              </a:tr>
              <a:tr h="421103">
                <a:tc>
                  <a:txBody>
                    <a:bodyPr/>
                    <a:lstStyle/>
                    <a:p>
                      <a:pPr algn="ctr"/>
                      <a:r>
                        <a:rPr lang="es-MX" dirty="0" smtClean="0"/>
                        <a:t>Jeffrey Blackburn</a:t>
                      </a:r>
                      <a:endParaRPr lang="en-US" dirty="0"/>
                    </a:p>
                  </a:txBody>
                  <a:tcPr/>
                </a:tc>
                <a:tc>
                  <a:txBody>
                    <a:bodyPr/>
                    <a:lstStyle/>
                    <a:p>
                      <a:pPr algn="ctr"/>
                      <a:r>
                        <a:rPr lang="es-MX" dirty="0" smtClean="0"/>
                        <a:t>0.01 </a:t>
                      </a:r>
                      <a:endParaRPr lang="en-US" dirty="0"/>
                    </a:p>
                  </a:txBody>
                  <a:tcPr/>
                </a:tc>
                <a:tc>
                  <a:txBody>
                    <a:bodyPr/>
                    <a:lstStyle/>
                    <a:p>
                      <a:pPr algn="ctr"/>
                      <a:r>
                        <a:rPr lang="es-MX" dirty="0" smtClean="0"/>
                        <a:t>0.049</a:t>
                      </a:r>
                      <a:endParaRPr lang="en-US" dirty="0"/>
                    </a:p>
                  </a:txBody>
                  <a:tcPr/>
                </a:tc>
                <a:tc>
                  <a:txBody>
                    <a:bodyPr/>
                    <a:lstStyle/>
                    <a:p>
                      <a:pPr algn="ctr"/>
                      <a:r>
                        <a:rPr lang="es-MX" dirty="0" smtClean="0"/>
                        <a:t>Business</a:t>
                      </a:r>
                      <a:r>
                        <a:rPr lang="es-MX" baseline="0" dirty="0" smtClean="0"/>
                        <a:t> </a:t>
                      </a:r>
                      <a:r>
                        <a:rPr lang="es-MX" baseline="0" dirty="0" err="1" smtClean="0"/>
                        <a:t>Development</a:t>
                      </a:r>
                      <a:endParaRPr lang="en-US" dirty="0"/>
                    </a:p>
                  </a:txBody>
                  <a:tcPr/>
                </a:tc>
              </a:tr>
            </a:tbl>
          </a:graphicData>
        </a:graphic>
      </p:graphicFrame>
      <p:sp>
        <p:nvSpPr>
          <p:cNvPr id="11" name="Marcador de contenido 2">
            <a:extLst>
              <a:ext uri="{FF2B5EF4-FFF2-40B4-BE49-F238E27FC236}">
                <a16:creationId xmlns:a16="http://schemas.microsoft.com/office/drawing/2014/main" xmlns="" id="{4F4C9AD9-3176-450E-AA73-964E37534E62}"/>
              </a:ext>
            </a:extLst>
          </p:cNvPr>
          <p:cNvSpPr txBox="1">
            <a:spLocks/>
          </p:cNvSpPr>
          <p:nvPr/>
        </p:nvSpPr>
        <p:spPr>
          <a:xfrm>
            <a:off x="290173" y="3878949"/>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b="1" dirty="0" smtClean="0"/>
              <a:t>Jeff Bezos				Andrew </a:t>
            </a:r>
            <a:r>
              <a:rPr lang="es-MX" sz="2000" b="1" dirty="0" err="1" smtClean="0"/>
              <a:t>Jassy</a:t>
            </a:r>
            <a:r>
              <a:rPr lang="es-MX" sz="2000" b="1" dirty="0" smtClean="0"/>
              <a:t>			Jeffrey Blackburn</a:t>
            </a:r>
            <a:endParaRPr lang="es-MX" sz="2000" b="1" dirty="0"/>
          </a:p>
        </p:txBody>
      </p:sp>
    </p:spTree>
    <p:extLst>
      <p:ext uri="{BB962C8B-B14F-4D97-AF65-F5344CB8AC3E}">
        <p14:creationId xmlns:p14="http://schemas.microsoft.com/office/powerpoint/2010/main" val="2667908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3606771"/>
          </a:xfrm>
        </p:spPr>
        <p:txBody>
          <a:bodyPr>
            <a:normAutofit/>
          </a:bodyPr>
          <a:lstStyle/>
          <a:p>
            <a:pPr marL="0" indent="0" algn="ctr">
              <a:buNone/>
            </a:pPr>
            <a:r>
              <a:rPr lang="es-MX" dirty="0" smtClean="0"/>
              <a:t>Principales Accionistas Institucionales de Amazon</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Accionistas</a:t>
            </a:r>
            <a:endParaRPr lang="es-MX" sz="40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Whale</a:t>
            </a:r>
            <a:r>
              <a:rPr lang="es-MX" sz="2000" i="1" dirty="0" smtClean="0"/>
              <a:t> </a:t>
            </a:r>
            <a:r>
              <a:rPr lang="es-MX" sz="2000" i="1" dirty="0" err="1" smtClean="0"/>
              <a:t>wisdom</a:t>
            </a:r>
            <a:r>
              <a:rPr lang="es-MX" sz="2000" i="1" dirty="0" smtClean="0"/>
              <a:t> 13F </a:t>
            </a:r>
            <a:r>
              <a:rPr lang="es-MX" sz="2000" i="1" dirty="0" err="1" smtClean="0"/>
              <a:t>filings</a:t>
            </a:r>
            <a:endParaRPr lang="es-MX" sz="2000" i="1" dirty="0"/>
          </a:p>
        </p:txBody>
      </p:sp>
      <p:pic>
        <p:nvPicPr>
          <p:cNvPr id="4100" name="Picture 4" descr="Advisor Group | Linked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16" y="1378423"/>
            <a:ext cx="2177955" cy="21779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ackRock announces a final close of €509 million in the BlackRock Private  Equity Opportunities ELTIF, becoming one of the largest ELTIFs to date -  RankiaP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2995" y="1652516"/>
            <a:ext cx="3340973" cy="18560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e Vanguard Group, Inc. Archives - Brand TLD 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769" y="1542194"/>
            <a:ext cx="3656462" cy="18282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5 Tabla"/>
          <p:cNvGraphicFramePr>
            <a:graphicFrameLocks noGrp="1"/>
          </p:cNvGraphicFramePr>
          <p:nvPr>
            <p:extLst>
              <p:ext uri="{D42A27DB-BD31-4B8C-83A1-F6EECF244321}">
                <p14:modId xmlns:p14="http://schemas.microsoft.com/office/powerpoint/2010/main" val="1126689237"/>
              </p:ext>
            </p:extLst>
          </p:nvPr>
        </p:nvGraphicFramePr>
        <p:xfrm>
          <a:off x="941696" y="3821372"/>
          <a:ext cx="10003808" cy="1684412"/>
        </p:xfrm>
        <a:graphic>
          <a:graphicData uri="http://schemas.openxmlformats.org/drawingml/2006/table">
            <a:tbl>
              <a:tblPr firstRow="1" bandRow="1">
                <a:tableStyleId>{00A15C55-8517-42AA-B614-E9B94910E393}</a:tableStyleId>
              </a:tblPr>
              <a:tblGrid>
                <a:gridCol w="2500952"/>
                <a:gridCol w="2500952"/>
                <a:gridCol w="2500952"/>
                <a:gridCol w="2500952"/>
              </a:tblGrid>
              <a:tr h="421103">
                <a:tc>
                  <a:txBody>
                    <a:bodyPr/>
                    <a:lstStyle/>
                    <a:p>
                      <a:pPr algn="ctr"/>
                      <a:r>
                        <a:rPr lang="es-MX" dirty="0" err="1" smtClean="0"/>
                        <a:t>Institutional</a:t>
                      </a:r>
                      <a:r>
                        <a:rPr lang="es-MX" dirty="0" smtClean="0"/>
                        <a:t> Investor</a:t>
                      </a:r>
                      <a:endParaRPr lang="en-US" dirty="0"/>
                    </a:p>
                  </a:txBody>
                  <a:tcPr/>
                </a:tc>
                <a:tc>
                  <a:txBody>
                    <a:bodyPr/>
                    <a:lstStyle/>
                    <a:p>
                      <a:pPr algn="ctr"/>
                      <a:r>
                        <a:rPr lang="es-MX" dirty="0" err="1" smtClean="0"/>
                        <a:t>Ownership</a:t>
                      </a:r>
                      <a:r>
                        <a:rPr lang="es-MX" dirty="0" smtClean="0"/>
                        <a:t> %</a:t>
                      </a:r>
                      <a:endParaRPr lang="en-US" dirty="0"/>
                    </a:p>
                  </a:txBody>
                  <a:tcPr/>
                </a:tc>
                <a:tc>
                  <a:txBody>
                    <a:bodyPr/>
                    <a:lstStyle/>
                    <a:p>
                      <a:pPr algn="ctr"/>
                      <a:r>
                        <a:rPr lang="es-MX" dirty="0" smtClean="0"/>
                        <a:t>Shares (</a:t>
                      </a:r>
                      <a:r>
                        <a:rPr lang="es-MX" dirty="0" err="1" smtClean="0"/>
                        <a:t>millions</a:t>
                      </a:r>
                      <a:r>
                        <a:rPr lang="es-MX" dirty="0" smtClean="0"/>
                        <a:t>)</a:t>
                      </a:r>
                      <a:endParaRPr lang="en-US" dirty="0"/>
                    </a:p>
                  </a:txBody>
                  <a:tcPr/>
                </a:tc>
                <a:tc>
                  <a:txBody>
                    <a:bodyPr/>
                    <a:lstStyle/>
                    <a:p>
                      <a:pPr algn="ctr"/>
                      <a:r>
                        <a:rPr lang="es-MX" dirty="0" smtClean="0"/>
                        <a:t>AUM </a:t>
                      </a:r>
                      <a:r>
                        <a:rPr lang="es-MX" dirty="0" err="1" smtClean="0"/>
                        <a:t>by</a:t>
                      </a:r>
                      <a:r>
                        <a:rPr lang="es-MX" dirty="0" smtClean="0"/>
                        <a:t> </a:t>
                      </a:r>
                      <a:r>
                        <a:rPr lang="es-MX" dirty="0" err="1" smtClean="0"/>
                        <a:t>firm</a:t>
                      </a:r>
                      <a:r>
                        <a:rPr lang="es-MX" dirty="0" smtClean="0"/>
                        <a:t> (</a:t>
                      </a:r>
                      <a:r>
                        <a:rPr lang="es-MX" dirty="0" err="1" smtClean="0"/>
                        <a:t>usd</a:t>
                      </a:r>
                      <a:r>
                        <a:rPr lang="es-MX" dirty="0" smtClean="0"/>
                        <a:t>)</a:t>
                      </a:r>
                      <a:endParaRPr lang="en-US" dirty="0"/>
                    </a:p>
                  </a:txBody>
                  <a:tcPr/>
                </a:tc>
              </a:tr>
              <a:tr h="421103">
                <a:tc>
                  <a:txBody>
                    <a:bodyPr/>
                    <a:lstStyle/>
                    <a:p>
                      <a:pPr algn="ctr"/>
                      <a:r>
                        <a:rPr lang="es-MX" dirty="0" err="1" smtClean="0"/>
                        <a:t>Advisor</a:t>
                      </a:r>
                      <a:r>
                        <a:rPr lang="es-MX" baseline="0" dirty="0" smtClean="0"/>
                        <a:t> </a:t>
                      </a:r>
                      <a:r>
                        <a:rPr lang="es-MX" baseline="0" dirty="0" err="1" smtClean="0"/>
                        <a:t>Group</a:t>
                      </a:r>
                      <a:endParaRPr lang="en-US" dirty="0"/>
                    </a:p>
                  </a:txBody>
                  <a:tcPr/>
                </a:tc>
                <a:tc>
                  <a:txBody>
                    <a:bodyPr/>
                    <a:lstStyle/>
                    <a:p>
                      <a:pPr algn="ctr"/>
                      <a:r>
                        <a:rPr lang="es-MX" dirty="0" smtClean="0"/>
                        <a:t>7.1</a:t>
                      </a:r>
                      <a:endParaRPr lang="en-US" dirty="0"/>
                    </a:p>
                  </a:txBody>
                  <a:tcPr/>
                </a:tc>
                <a:tc>
                  <a:txBody>
                    <a:bodyPr/>
                    <a:lstStyle/>
                    <a:p>
                      <a:pPr algn="ctr"/>
                      <a:r>
                        <a:rPr lang="es-MX" dirty="0" smtClean="0"/>
                        <a:t>35.4 </a:t>
                      </a:r>
                      <a:endParaRPr lang="en-US" dirty="0"/>
                    </a:p>
                  </a:txBody>
                  <a:tcPr/>
                </a:tc>
                <a:tc>
                  <a:txBody>
                    <a:bodyPr/>
                    <a:lstStyle/>
                    <a:p>
                      <a:pPr algn="ctr"/>
                      <a:r>
                        <a:rPr lang="es-MX" dirty="0" smtClean="0"/>
                        <a:t>$</a:t>
                      </a:r>
                      <a:r>
                        <a:rPr lang="es-MX" baseline="0" dirty="0" smtClean="0"/>
                        <a:t> 296 </a:t>
                      </a:r>
                      <a:r>
                        <a:rPr lang="es-MX" baseline="0" dirty="0" err="1" smtClean="0"/>
                        <a:t>billion</a:t>
                      </a:r>
                      <a:endParaRPr lang="en-US" dirty="0"/>
                    </a:p>
                  </a:txBody>
                  <a:tcPr/>
                </a:tc>
              </a:tr>
              <a:tr h="421103">
                <a:tc>
                  <a:txBody>
                    <a:bodyPr/>
                    <a:lstStyle/>
                    <a:p>
                      <a:pPr algn="ctr"/>
                      <a:r>
                        <a:rPr lang="es-MX" dirty="0" err="1" smtClean="0"/>
                        <a:t>Vanguard</a:t>
                      </a:r>
                      <a:endParaRPr lang="en-US" dirty="0"/>
                    </a:p>
                  </a:txBody>
                  <a:tcPr/>
                </a:tc>
                <a:tc>
                  <a:txBody>
                    <a:bodyPr/>
                    <a:lstStyle/>
                    <a:p>
                      <a:pPr algn="ctr"/>
                      <a:r>
                        <a:rPr lang="es-MX" dirty="0" smtClean="0"/>
                        <a:t>6.6 </a:t>
                      </a:r>
                      <a:endParaRPr lang="en-US" dirty="0"/>
                    </a:p>
                  </a:txBody>
                  <a:tcPr/>
                </a:tc>
                <a:tc>
                  <a:txBody>
                    <a:bodyPr/>
                    <a:lstStyle/>
                    <a:p>
                      <a:pPr algn="ctr"/>
                      <a:r>
                        <a:rPr lang="es-MX" dirty="0" smtClean="0"/>
                        <a:t>33 </a:t>
                      </a:r>
                      <a:endParaRPr lang="en-US" dirty="0"/>
                    </a:p>
                  </a:txBody>
                  <a:tcPr/>
                </a:tc>
                <a:tc>
                  <a:txBody>
                    <a:bodyPr/>
                    <a:lstStyle/>
                    <a:p>
                      <a:pPr algn="ctr"/>
                      <a:r>
                        <a:rPr lang="es-MX" dirty="0" smtClean="0"/>
                        <a:t>$ 6.2 </a:t>
                      </a:r>
                      <a:r>
                        <a:rPr lang="es-MX" dirty="0" err="1" smtClean="0"/>
                        <a:t>trillion</a:t>
                      </a:r>
                      <a:r>
                        <a:rPr lang="es-MX" dirty="0" smtClean="0"/>
                        <a:t> </a:t>
                      </a:r>
                      <a:endParaRPr lang="en-US" dirty="0"/>
                    </a:p>
                  </a:txBody>
                  <a:tcPr/>
                </a:tc>
              </a:tr>
              <a:tr h="421103">
                <a:tc>
                  <a:txBody>
                    <a:bodyPr/>
                    <a:lstStyle/>
                    <a:p>
                      <a:pPr algn="ctr"/>
                      <a:r>
                        <a:rPr lang="es-MX" dirty="0" err="1" smtClean="0"/>
                        <a:t>BlackRock</a:t>
                      </a:r>
                      <a:endParaRPr lang="en-US" dirty="0"/>
                    </a:p>
                  </a:txBody>
                  <a:tcPr/>
                </a:tc>
                <a:tc>
                  <a:txBody>
                    <a:bodyPr/>
                    <a:lstStyle/>
                    <a:p>
                      <a:pPr algn="ctr"/>
                      <a:r>
                        <a:rPr lang="es-MX" dirty="0" smtClean="0"/>
                        <a:t>5.4 </a:t>
                      </a:r>
                      <a:endParaRPr lang="en-US" dirty="0"/>
                    </a:p>
                  </a:txBody>
                  <a:tcPr/>
                </a:tc>
                <a:tc>
                  <a:txBody>
                    <a:bodyPr/>
                    <a:lstStyle/>
                    <a:p>
                      <a:pPr algn="ctr"/>
                      <a:r>
                        <a:rPr lang="es-MX" dirty="0" smtClean="0"/>
                        <a:t>27 </a:t>
                      </a:r>
                      <a:endParaRPr lang="en-US" dirty="0"/>
                    </a:p>
                  </a:txBody>
                  <a:tcPr/>
                </a:tc>
                <a:tc>
                  <a:txBody>
                    <a:bodyPr/>
                    <a:lstStyle/>
                    <a:p>
                      <a:pPr algn="ctr"/>
                      <a:r>
                        <a:rPr lang="es-MX" dirty="0" smtClean="0"/>
                        <a:t>$ 6.5 </a:t>
                      </a:r>
                      <a:r>
                        <a:rPr lang="es-MX" dirty="0" err="1" smtClean="0"/>
                        <a:t>trillion</a:t>
                      </a:r>
                      <a:endParaRPr lang="en-US" dirty="0"/>
                    </a:p>
                  </a:txBody>
                  <a:tcPr/>
                </a:tc>
              </a:tr>
            </a:tbl>
          </a:graphicData>
        </a:graphic>
      </p:graphicFrame>
    </p:spTree>
    <p:extLst>
      <p:ext uri="{BB962C8B-B14F-4D97-AF65-F5344CB8AC3E}">
        <p14:creationId xmlns:p14="http://schemas.microsoft.com/office/powerpoint/2010/main" val="1674709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3606771"/>
          </a:xfrm>
        </p:spPr>
        <p:txBody>
          <a:bodyPr>
            <a:normAutofit/>
          </a:bodyPr>
          <a:lstStyle/>
          <a:p>
            <a:pPr marL="0" indent="0" algn="ctr">
              <a:buNone/>
            </a:pPr>
            <a:r>
              <a:rPr lang="es-MX" dirty="0" smtClean="0"/>
              <a:t>Principales Accionistas Institucionales</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Accionistas</a:t>
            </a:r>
            <a:endParaRPr lang="es-MX" sz="40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Annual Meeting of </a:t>
            </a:r>
            <a:r>
              <a:rPr lang="es-MX" sz="2000" i="1" dirty="0" err="1" smtClean="0"/>
              <a:t>Shareholders</a:t>
            </a:r>
            <a:endParaRPr lang="es-MX" sz="2000" i="1" dirty="0"/>
          </a:p>
        </p:txBody>
      </p:sp>
      <p:pic>
        <p:nvPicPr>
          <p:cNvPr id="6146" name="Picture 2" descr="Who owns Amaz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22" y="1140374"/>
            <a:ext cx="6362778" cy="4932094"/>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Who owns Amaz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descr="Who owns Amaz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4773" y="1303754"/>
            <a:ext cx="5897227" cy="460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16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1955829"/>
            <a:ext cx="11544300" cy="3606771"/>
          </a:xfrm>
        </p:spPr>
        <p:txBody>
          <a:bodyPr>
            <a:normAutofit/>
          </a:bodyPr>
          <a:lstStyle/>
          <a:p>
            <a:pPr marL="0" indent="0" algn="ctr">
              <a:buNone/>
            </a:pPr>
            <a:r>
              <a:rPr lang="es-MX" dirty="0" smtClean="0"/>
              <a:t>Costo del capital</a:t>
            </a:r>
          </a:p>
          <a:p>
            <a:pPr marL="0" indent="0" algn="just">
              <a:buNone/>
            </a:pPr>
            <a:r>
              <a:rPr lang="es-MX" dirty="0" smtClean="0"/>
              <a:t>El costo del capital es el requerimiento necesario del retorno para un proyecto de presupuesto de capital, como construir un nuevo edificio. Es una métrica usada por las compañías para internamente juzgar si un proyecto de capital es de valor, las empresas se financian con una combinación de capital y deuda por lo tanto deben analizar su costo del capital a través del WACC. </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endParaRPr lang="es-MX" sz="2000" i="1" dirty="0"/>
          </a:p>
        </p:txBody>
      </p:sp>
    </p:spTree>
    <p:extLst>
      <p:ext uri="{BB962C8B-B14F-4D97-AF65-F5344CB8AC3E}">
        <p14:creationId xmlns:p14="http://schemas.microsoft.com/office/powerpoint/2010/main" val="4113644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lstStyle/>
          <a:p>
            <a:pPr marL="0" indent="0" algn="ctr">
              <a:buNone/>
            </a:pPr>
            <a:r>
              <a:rPr lang="es-MX" dirty="0" smtClean="0"/>
              <a:t>WACC</a:t>
            </a:r>
          </a:p>
          <a:p>
            <a:pPr marL="0" indent="0" algn="just">
              <a:buNone/>
            </a:pPr>
            <a:r>
              <a:rPr lang="es-MX" dirty="0" smtClean="0"/>
              <a:t>El WACC por sus siglas en inglés es el </a:t>
            </a:r>
            <a:r>
              <a:rPr lang="es-MX" dirty="0" err="1" smtClean="0"/>
              <a:t>Weighted</a:t>
            </a:r>
            <a:r>
              <a:rPr lang="es-MX" dirty="0" smtClean="0"/>
              <a:t> </a:t>
            </a:r>
            <a:r>
              <a:rPr lang="es-MX" dirty="0" err="1" smtClean="0"/>
              <a:t>Average</a:t>
            </a:r>
            <a:r>
              <a:rPr lang="es-MX" dirty="0" smtClean="0"/>
              <a:t> </a:t>
            </a:r>
            <a:r>
              <a:rPr lang="es-MX" dirty="0" err="1" smtClean="0"/>
              <a:t>Cost</a:t>
            </a:r>
            <a:r>
              <a:rPr lang="es-MX" dirty="0" smtClean="0"/>
              <a:t> of Capital representa el costo del capital “suavizado”, incluyendo las acciones y deudas. </a:t>
            </a:r>
          </a:p>
          <a:p>
            <a:pPr marL="0" indent="0">
              <a:buNone/>
            </a:pP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pic>
        <p:nvPicPr>
          <p:cNvPr id="1026" name="Picture 2" descr="This Is Exactly How Much Debt Will Help Apple | The Motley F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648" y="2174404"/>
            <a:ext cx="7032703" cy="3111971"/>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spTree>
    <p:extLst>
      <p:ext uri="{BB962C8B-B14F-4D97-AF65-F5344CB8AC3E}">
        <p14:creationId xmlns:p14="http://schemas.microsoft.com/office/powerpoint/2010/main" val="1410070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6843408"/>
          </a:xfrm>
          <a:prstGeom prst="rect">
            <a:avLst/>
          </a:prstGeom>
          <a:solidFill>
            <a:schemeClr val="tx1">
              <a:lumMod val="85000"/>
              <a:lumOff val="1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Rectángulo"/>
          <p:cNvSpPr/>
          <p:nvPr/>
        </p:nvSpPr>
        <p:spPr>
          <a:xfrm>
            <a:off x="11447814" y="-11876"/>
            <a:ext cx="744185" cy="1911927"/>
          </a:xfrm>
          <a:custGeom>
            <a:avLst/>
            <a:gdLst>
              <a:gd name="connsiteX0" fmla="*/ 0 w 459178"/>
              <a:gd name="connsiteY0" fmla="*/ 0 h 1674421"/>
              <a:gd name="connsiteX1" fmla="*/ 459178 w 459178"/>
              <a:gd name="connsiteY1" fmla="*/ 0 h 1674421"/>
              <a:gd name="connsiteX2" fmla="*/ 459178 w 459178"/>
              <a:gd name="connsiteY2" fmla="*/ 1674421 h 1674421"/>
              <a:gd name="connsiteX3" fmla="*/ 0 w 459178"/>
              <a:gd name="connsiteY3" fmla="*/ 1674421 h 1674421"/>
              <a:gd name="connsiteX4" fmla="*/ 0 w 459178"/>
              <a:gd name="connsiteY4" fmla="*/ 0 h 1674421"/>
              <a:gd name="connsiteX0" fmla="*/ 439387 w 459178"/>
              <a:gd name="connsiteY0" fmla="*/ 0 h 1852551"/>
              <a:gd name="connsiteX1" fmla="*/ 459178 w 459178"/>
              <a:gd name="connsiteY1" fmla="*/ 178130 h 1852551"/>
              <a:gd name="connsiteX2" fmla="*/ 459178 w 459178"/>
              <a:gd name="connsiteY2" fmla="*/ 1852551 h 1852551"/>
              <a:gd name="connsiteX3" fmla="*/ 0 w 459178"/>
              <a:gd name="connsiteY3" fmla="*/ 1852551 h 1852551"/>
              <a:gd name="connsiteX4" fmla="*/ 439387 w 459178"/>
              <a:gd name="connsiteY4" fmla="*/ 0 h 1852551"/>
              <a:gd name="connsiteX0" fmla="*/ 724394 w 744185"/>
              <a:gd name="connsiteY0" fmla="*/ 0 h 1911927"/>
              <a:gd name="connsiteX1" fmla="*/ 744185 w 744185"/>
              <a:gd name="connsiteY1" fmla="*/ 178130 h 1911927"/>
              <a:gd name="connsiteX2" fmla="*/ 744185 w 744185"/>
              <a:gd name="connsiteY2" fmla="*/ 1852551 h 1911927"/>
              <a:gd name="connsiteX3" fmla="*/ 0 w 744185"/>
              <a:gd name="connsiteY3" fmla="*/ 1911927 h 1911927"/>
              <a:gd name="connsiteX4" fmla="*/ 724394 w 744185"/>
              <a:gd name="connsiteY4" fmla="*/ 0 h 191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185" h="1911927">
                <a:moveTo>
                  <a:pt x="724394" y="0"/>
                </a:moveTo>
                <a:lnTo>
                  <a:pt x="744185" y="178130"/>
                </a:lnTo>
                <a:lnTo>
                  <a:pt x="744185" y="1852551"/>
                </a:lnTo>
                <a:lnTo>
                  <a:pt x="0" y="1911927"/>
                </a:lnTo>
                <a:lnTo>
                  <a:pt x="724394"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Rectángulo"/>
          <p:cNvSpPr/>
          <p:nvPr/>
        </p:nvSpPr>
        <p:spPr>
          <a:xfrm>
            <a:off x="7185065" y="5811491"/>
            <a:ext cx="2094136" cy="1043791"/>
          </a:xfrm>
          <a:custGeom>
            <a:avLst/>
            <a:gdLst>
              <a:gd name="connsiteX0" fmla="*/ 0 w 1773502"/>
              <a:gd name="connsiteY0" fmla="*/ 0 h 438150"/>
              <a:gd name="connsiteX1" fmla="*/ 1773502 w 1773502"/>
              <a:gd name="connsiteY1" fmla="*/ 0 h 438150"/>
              <a:gd name="connsiteX2" fmla="*/ 1773502 w 1773502"/>
              <a:gd name="connsiteY2" fmla="*/ 438150 h 438150"/>
              <a:gd name="connsiteX3" fmla="*/ 0 w 1773502"/>
              <a:gd name="connsiteY3" fmla="*/ 438150 h 438150"/>
              <a:gd name="connsiteX4" fmla="*/ 0 w 1773502"/>
              <a:gd name="connsiteY4" fmla="*/ 0 h 438150"/>
              <a:gd name="connsiteX0" fmla="*/ 213756 w 1987258"/>
              <a:gd name="connsiteY0" fmla="*/ 0 h 461901"/>
              <a:gd name="connsiteX1" fmla="*/ 1987258 w 1987258"/>
              <a:gd name="connsiteY1" fmla="*/ 0 h 461901"/>
              <a:gd name="connsiteX2" fmla="*/ 1987258 w 1987258"/>
              <a:gd name="connsiteY2" fmla="*/ 438150 h 461901"/>
              <a:gd name="connsiteX3" fmla="*/ 0 w 1987258"/>
              <a:gd name="connsiteY3" fmla="*/ 461901 h 461901"/>
              <a:gd name="connsiteX4" fmla="*/ 213756 w 1987258"/>
              <a:gd name="connsiteY4" fmla="*/ 0 h 461901"/>
              <a:gd name="connsiteX0" fmla="*/ 1330036 w 1987258"/>
              <a:gd name="connsiteY0" fmla="*/ 0 h 1055667"/>
              <a:gd name="connsiteX1" fmla="*/ 1987258 w 1987258"/>
              <a:gd name="connsiteY1" fmla="*/ 593766 h 1055667"/>
              <a:gd name="connsiteX2" fmla="*/ 1987258 w 1987258"/>
              <a:gd name="connsiteY2" fmla="*/ 1031916 h 1055667"/>
              <a:gd name="connsiteX3" fmla="*/ 0 w 1987258"/>
              <a:gd name="connsiteY3" fmla="*/ 1055667 h 1055667"/>
              <a:gd name="connsiteX4" fmla="*/ 1330036 w 1987258"/>
              <a:gd name="connsiteY4" fmla="*/ 0 h 1055667"/>
              <a:gd name="connsiteX0" fmla="*/ 1377537 w 2034759"/>
              <a:gd name="connsiteY0" fmla="*/ 0 h 1031916"/>
              <a:gd name="connsiteX1" fmla="*/ 2034759 w 2034759"/>
              <a:gd name="connsiteY1" fmla="*/ 593766 h 1031916"/>
              <a:gd name="connsiteX2" fmla="*/ 2034759 w 2034759"/>
              <a:gd name="connsiteY2" fmla="*/ 1031916 h 1031916"/>
              <a:gd name="connsiteX3" fmla="*/ 0 w 2034759"/>
              <a:gd name="connsiteY3" fmla="*/ 996290 h 1031916"/>
              <a:gd name="connsiteX4" fmla="*/ 1377537 w 2034759"/>
              <a:gd name="connsiteY4" fmla="*/ 0 h 1031916"/>
              <a:gd name="connsiteX0" fmla="*/ 1436914 w 2094136"/>
              <a:gd name="connsiteY0" fmla="*/ 0 h 1043791"/>
              <a:gd name="connsiteX1" fmla="*/ 2094136 w 2094136"/>
              <a:gd name="connsiteY1" fmla="*/ 593766 h 1043791"/>
              <a:gd name="connsiteX2" fmla="*/ 2094136 w 2094136"/>
              <a:gd name="connsiteY2" fmla="*/ 1031916 h 1043791"/>
              <a:gd name="connsiteX3" fmla="*/ 0 w 2094136"/>
              <a:gd name="connsiteY3" fmla="*/ 1043791 h 1043791"/>
              <a:gd name="connsiteX4" fmla="*/ 1436914 w 2094136"/>
              <a:gd name="connsiteY4" fmla="*/ 0 h 104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136" h="1043791">
                <a:moveTo>
                  <a:pt x="1436914" y="0"/>
                </a:moveTo>
                <a:lnTo>
                  <a:pt x="2094136" y="593766"/>
                </a:lnTo>
                <a:lnTo>
                  <a:pt x="2094136" y="1031916"/>
                </a:lnTo>
                <a:lnTo>
                  <a:pt x="0" y="1043791"/>
                </a:lnTo>
                <a:lnTo>
                  <a:pt x="1436914"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Rectángulo"/>
          <p:cNvSpPr/>
          <p:nvPr/>
        </p:nvSpPr>
        <p:spPr>
          <a:xfrm>
            <a:off x="8420100" y="952501"/>
            <a:ext cx="3771900" cy="5894762"/>
          </a:xfrm>
          <a:custGeom>
            <a:avLst/>
            <a:gdLst>
              <a:gd name="connsiteX0" fmla="*/ 0 w 630502"/>
              <a:gd name="connsiteY0" fmla="*/ 0 h 5890907"/>
              <a:gd name="connsiteX1" fmla="*/ 630502 w 630502"/>
              <a:gd name="connsiteY1" fmla="*/ 0 h 5890907"/>
              <a:gd name="connsiteX2" fmla="*/ 630502 w 630502"/>
              <a:gd name="connsiteY2" fmla="*/ 5890907 h 5890907"/>
              <a:gd name="connsiteX3" fmla="*/ 0 w 630502"/>
              <a:gd name="connsiteY3" fmla="*/ 5890907 h 5890907"/>
              <a:gd name="connsiteX4" fmla="*/ 0 w 630502"/>
              <a:gd name="connsiteY4" fmla="*/ 0 h 5890907"/>
              <a:gd name="connsiteX0" fmla="*/ 3105150 w 3735652"/>
              <a:gd name="connsiteY0" fmla="*/ 0 h 5894762"/>
              <a:gd name="connsiteX1" fmla="*/ 3735652 w 3735652"/>
              <a:gd name="connsiteY1" fmla="*/ 0 h 5894762"/>
              <a:gd name="connsiteX2" fmla="*/ 3735652 w 3735652"/>
              <a:gd name="connsiteY2" fmla="*/ 5890907 h 5894762"/>
              <a:gd name="connsiteX3" fmla="*/ 3105150 w 3735652"/>
              <a:gd name="connsiteY3" fmla="*/ 5890907 h 5894762"/>
              <a:gd name="connsiteX4" fmla="*/ 0 w 3735652"/>
              <a:gd name="connsiteY4" fmla="*/ 5886450 h 5894762"/>
              <a:gd name="connsiteX5" fmla="*/ 3105150 w 3735652"/>
              <a:gd name="connsiteY5" fmla="*/ 0 h 589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5652" h="5894762">
                <a:moveTo>
                  <a:pt x="3105150" y="0"/>
                </a:moveTo>
                <a:lnTo>
                  <a:pt x="3735652" y="0"/>
                </a:lnTo>
                <a:lnTo>
                  <a:pt x="3735652" y="5890907"/>
                </a:lnTo>
                <a:lnTo>
                  <a:pt x="3105150" y="5890907"/>
                </a:lnTo>
                <a:cubicBezTo>
                  <a:pt x="3105150" y="5864021"/>
                  <a:pt x="0" y="5913336"/>
                  <a:pt x="0" y="5886450"/>
                </a:cubicBezTo>
                <a:lnTo>
                  <a:pt x="310515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Rectángulo"/>
          <p:cNvSpPr/>
          <p:nvPr/>
        </p:nvSpPr>
        <p:spPr>
          <a:xfrm>
            <a:off x="7145602" y="-2"/>
            <a:ext cx="5010150" cy="6843409"/>
          </a:xfrm>
          <a:custGeom>
            <a:avLst/>
            <a:gdLst>
              <a:gd name="connsiteX0" fmla="*/ 0 w 5010150"/>
              <a:gd name="connsiteY0" fmla="*/ 0 h 6843409"/>
              <a:gd name="connsiteX1" fmla="*/ 5010150 w 5010150"/>
              <a:gd name="connsiteY1" fmla="*/ 0 h 6843409"/>
              <a:gd name="connsiteX2" fmla="*/ 5010150 w 5010150"/>
              <a:gd name="connsiteY2" fmla="*/ 6843409 h 6843409"/>
              <a:gd name="connsiteX3" fmla="*/ 0 w 5010150"/>
              <a:gd name="connsiteY3" fmla="*/ 6843409 h 6843409"/>
              <a:gd name="connsiteX4" fmla="*/ 0 w 5010150"/>
              <a:gd name="connsiteY4" fmla="*/ 0 h 6843409"/>
              <a:gd name="connsiteX0" fmla="*/ 2171700 w 5010150"/>
              <a:gd name="connsiteY0" fmla="*/ 4419600 h 6843409"/>
              <a:gd name="connsiteX1" fmla="*/ 5010150 w 5010150"/>
              <a:gd name="connsiteY1" fmla="*/ 0 h 6843409"/>
              <a:gd name="connsiteX2" fmla="*/ 5010150 w 5010150"/>
              <a:gd name="connsiteY2" fmla="*/ 6843409 h 6843409"/>
              <a:gd name="connsiteX3" fmla="*/ 0 w 5010150"/>
              <a:gd name="connsiteY3" fmla="*/ 6843409 h 6843409"/>
              <a:gd name="connsiteX4" fmla="*/ 2171700 w 5010150"/>
              <a:gd name="connsiteY4" fmla="*/ 4419600 h 6843409"/>
              <a:gd name="connsiteX0" fmla="*/ 2171700 w 5010150"/>
              <a:gd name="connsiteY0" fmla="*/ 4419600 h 6843409"/>
              <a:gd name="connsiteX1" fmla="*/ 5010150 w 5010150"/>
              <a:gd name="connsiteY1" fmla="*/ 0 h 6843409"/>
              <a:gd name="connsiteX2" fmla="*/ 3352800 w 5010150"/>
              <a:gd name="connsiteY2" fmla="*/ 4443109 h 6843409"/>
              <a:gd name="connsiteX3" fmla="*/ 0 w 5010150"/>
              <a:gd name="connsiteY3" fmla="*/ 6843409 h 6843409"/>
              <a:gd name="connsiteX4" fmla="*/ 2171700 w 5010150"/>
              <a:gd name="connsiteY4" fmla="*/ 4419600 h 6843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150" h="6843409">
                <a:moveTo>
                  <a:pt x="2171700" y="4419600"/>
                </a:moveTo>
                <a:lnTo>
                  <a:pt x="5010150" y="0"/>
                </a:lnTo>
                <a:lnTo>
                  <a:pt x="3352800" y="4443109"/>
                </a:lnTo>
                <a:lnTo>
                  <a:pt x="0" y="6843409"/>
                </a:lnTo>
                <a:lnTo>
                  <a:pt x="2171700" y="4419600"/>
                </a:ln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 Rectángulo"/>
          <p:cNvSpPr/>
          <p:nvPr/>
        </p:nvSpPr>
        <p:spPr>
          <a:xfrm>
            <a:off x="7221802" y="14592"/>
            <a:ext cx="4933950" cy="6828816"/>
          </a:xfrm>
          <a:custGeom>
            <a:avLst/>
            <a:gdLst>
              <a:gd name="connsiteX0" fmla="*/ 0 w 5010150"/>
              <a:gd name="connsiteY0" fmla="*/ 0 h 6843409"/>
              <a:gd name="connsiteX1" fmla="*/ 5010150 w 5010150"/>
              <a:gd name="connsiteY1" fmla="*/ 0 h 6843409"/>
              <a:gd name="connsiteX2" fmla="*/ 5010150 w 5010150"/>
              <a:gd name="connsiteY2" fmla="*/ 6843409 h 6843409"/>
              <a:gd name="connsiteX3" fmla="*/ 0 w 5010150"/>
              <a:gd name="connsiteY3" fmla="*/ 6843409 h 6843409"/>
              <a:gd name="connsiteX4" fmla="*/ 0 w 5010150"/>
              <a:gd name="connsiteY4" fmla="*/ 0 h 6843409"/>
              <a:gd name="connsiteX0" fmla="*/ 2171700 w 5010150"/>
              <a:gd name="connsiteY0" fmla="*/ 4419600 h 6843409"/>
              <a:gd name="connsiteX1" fmla="*/ 5010150 w 5010150"/>
              <a:gd name="connsiteY1" fmla="*/ 0 h 6843409"/>
              <a:gd name="connsiteX2" fmla="*/ 5010150 w 5010150"/>
              <a:gd name="connsiteY2" fmla="*/ 6843409 h 6843409"/>
              <a:gd name="connsiteX3" fmla="*/ 0 w 5010150"/>
              <a:gd name="connsiteY3" fmla="*/ 6843409 h 6843409"/>
              <a:gd name="connsiteX4" fmla="*/ 2171700 w 5010150"/>
              <a:gd name="connsiteY4" fmla="*/ 4419600 h 6843409"/>
              <a:gd name="connsiteX0" fmla="*/ 2171700 w 5010150"/>
              <a:gd name="connsiteY0" fmla="*/ 4419600 h 6843409"/>
              <a:gd name="connsiteX1" fmla="*/ 5010150 w 5010150"/>
              <a:gd name="connsiteY1" fmla="*/ 0 h 6843409"/>
              <a:gd name="connsiteX2" fmla="*/ 3352800 w 5010150"/>
              <a:gd name="connsiteY2" fmla="*/ 4443109 h 6843409"/>
              <a:gd name="connsiteX3" fmla="*/ 0 w 5010150"/>
              <a:gd name="connsiteY3" fmla="*/ 6843409 h 6843409"/>
              <a:gd name="connsiteX4" fmla="*/ 2171700 w 5010150"/>
              <a:gd name="connsiteY4" fmla="*/ 4419600 h 6843409"/>
              <a:gd name="connsiteX0" fmla="*/ 1409700 w 4248150"/>
              <a:gd name="connsiteY0" fmla="*/ 4419600 h 6881509"/>
              <a:gd name="connsiteX1" fmla="*/ 4248150 w 4248150"/>
              <a:gd name="connsiteY1" fmla="*/ 0 h 6881509"/>
              <a:gd name="connsiteX2" fmla="*/ 2590800 w 4248150"/>
              <a:gd name="connsiteY2" fmla="*/ 4443109 h 6881509"/>
              <a:gd name="connsiteX3" fmla="*/ 0 w 4248150"/>
              <a:gd name="connsiteY3" fmla="*/ 6881509 h 6881509"/>
              <a:gd name="connsiteX4" fmla="*/ 1409700 w 4248150"/>
              <a:gd name="connsiteY4" fmla="*/ 4419600 h 6881509"/>
              <a:gd name="connsiteX0" fmla="*/ 2114550 w 4953000"/>
              <a:gd name="connsiteY0" fmla="*/ 4419600 h 6652909"/>
              <a:gd name="connsiteX1" fmla="*/ 4953000 w 4953000"/>
              <a:gd name="connsiteY1" fmla="*/ 0 h 6652909"/>
              <a:gd name="connsiteX2" fmla="*/ 3295650 w 4953000"/>
              <a:gd name="connsiteY2" fmla="*/ 4443109 h 6652909"/>
              <a:gd name="connsiteX3" fmla="*/ 0 w 4953000"/>
              <a:gd name="connsiteY3" fmla="*/ 6652909 h 6652909"/>
              <a:gd name="connsiteX4" fmla="*/ 2114550 w 4953000"/>
              <a:gd name="connsiteY4" fmla="*/ 4419600 h 6652909"/>
              <a:gd name="connsiteX0" fmla="*/ 2114550 w 4953000"/>
              <a:gd name="connsiteY0" fmla="*/ 4419600 h 6652909"/>
              <a:gd name="connsiteX1" fmla="*/ 4953000 w 4953000"/>
              <a:gd name="connsiteY1" fmla="*/ 0 h 6652909"/>
              <a:gd name="connsiteX2" fmla="*/ 3467100 w 4953000"/>
              <a:gd name="connsiteY2" fmla="*/ 4728859 h 6652909"/>
              <a:gd name="connsiteX3" fmla="*/ 0 w 4953000"/>
              <a:gd name="connsiteY3" fmla="*/ 6652909 h 6652909"/>
              <a:gd name="connsiteX4" fmla="*/ 2114550 w 4953000"/>
              <a:gd name="connsiteY4" fmla="*/ 4419600 h 6652909"/>
              <a:gd name="connsiteX0" fmla="*/ 2114550 w 4953000"/>
              <a:gd name="connsiteY0" fmla="*/ 4419600 h 6652909"/>
              <a:gd name="connsiteX1" fmla="*/ 4953000 w 4953000"/>
              <a:gd name="connsiteY1" fmla="*/ 0 h 6652909"/>
              <a:gd name="connsiteX2" fmla="*/ 3467100 w 4953000"/>
              <a:gd name="connsiteY2" fmla="*/ 4728859 h 6652909"/>
              <a:gd name="connsiteX3" fmla="*/ 0 w 4953000"/>
              <a:gd name="connsiteY3" fmla="*/ 6652909 h 6652909"/>
              <a:gd name="connsiteX4" fmla="*/ 2114550 w 4953000"/>
              <a:gd name="connsiteY4" fmla="*/ 4419600 h 6652909"/>
              <a:gd name="connsiteX0" fmla="*/ 2114550 w 4953000"/>
              <a:gd name="connsiteY0" fmla="*/ 4419600 h 6652909"/>
              <a:gd name="connsiteX1" fmla="*/ 4953000 w 4953000"/>
              <a:gd name="connsiteY1" fmla="*/ 0 h 6652909"/>
              <a:gd name="connsiteX2" fmla="*/ 3467100 w 4953000"/>
              <a:gd name="connsiteY2" fmla="*/ 4728859 h 6652909"/>
              <a:gd name="connsiteX3" fmla="*/ 0 w 4953000"/>
              <a:gd name="connsiteY3" fmla="*/ 6652909 h 6652909"/>
              <a:gd name="connsiteX4" fmla="*/ 2114550 w 4953000"/>
              <a:gd name="connsiteY4" fmla="*/ 4419600 h 6652909"/>
              <a:gd name="connsiteX0" fmla="*/ 2114550 w 4933950"/>
              <a:gd name="connsiteY0" fmla="*/ 4610100 h 6843409"/>
              <a:gd name="connsiteX1" fmla="*/ 4933950 w 4933950"/>
              <a:gd name="connsiteY1" fmla="*/ 0 h 6843409"/>
              <a:gd name="connsiteX2" fmla="*/ 3467100 w 4933950"/>
              <a:gd name="connsiteY2" fmla="*/ 4919359 h 6843409"/>
              <a:gd name="connsiteX3" fmla="*/ 0 w 4933950"/>
              <a:gd name="connsiteY3" fmla="*/ 6843409 h 6843409"/>
              <a:gd name="connsiteX4" fmla="*/ 2114550 w 4933950"/>
              <a:gd name="connsiteY4" fmla="*/ 4610100 h 6843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0" h="6843409">
                <a:moveTo>
                  <a:pt x="2114550" y="4610100"/>
                </a:moveTo>
                <a:lnTo>
                  <a:pt x="4933950" y="0"/>
                </a:lnTo>
                <a:cubicBezTo>
                  <a:pt x="4438650" y="1576286"/>
                  <a:pt x="4229100" y="3343073"/>
                  <a:pt x="3467100" y="4919359"/>
                </a:cubicBezTo>
                <a:cubicBezTo>
                  <a:pt x="2463800" y="5884559"/>
                  <a:pt x="1155700" y="6202059"/>
                  <a:pt x="0" y="6843409"/>
                </a:cubicBezTo>
                <a:lnTo>
                  <a:pt x="2114550" y="4610100"/>
                </a:ln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13 Rectángulo"/>
          <p:cNvSpPr/>
          <p:nvPr/>
        </p:nvSpPr>
        <p:spPr>
          <a:xfrm flipH="1">
            <a:off x="7172697" y="14592"/>
            <a:ext cx="5019302" cy="6873095"/>
          </a:xfrm>
          <a:custGeom>
            <a:avLst/>
            <a:gdLst>
              <a:gd name="connsiteX0" fmla="*/ 0 w 744185"/>
              <a:gd name="connsiteY0" fmla="*/ 0 h 887932"/>
              <a:gd name="connsiteX1" fmla="*/ 744185 w 744185"/>
              <a:gd name="connsiteY1" fmla="*/ 0 h 887932"/>
              <a:gd name="connsiteX2" fmla="*/ 744185 w 744185"/>
              <a:gd name="connsiteY2" fmla="*/ 887932 h 887932"/>
              <a:gd name="connsiteX3" fmla="*/ 0 w 744185"/>
              <a:gd name="connsiteY3" fmla="*/ 887932 h 887932"/>
              <a:gd name="connsiteX4" fmla="*/ 0 w 744185"/>
              <a:gd name="connsiteY4" fmla="*/ 0 h 887932"/>
              <a:gd name="connsiteX0" fmla="*/ 0 w 5019302"/>
              <a:gd name="connsiteY0" fmla="*/ 0 h 6825595"/>
              <a:gd name="connsiteX1" fmla="*/ 744185 w 5019302"/>
              <a:gd name="connsiteY1" fmla="*/ 0 h 6825595"/>
              <a:gd name="connsiteX2" fmla="*/ 5019302 w 5019302"/>
              <a:gd name="connsiteY2" fmla="*/ 6825595 h 6825595"/>
              <a:gd name="connsiteX3" fmla="*/ 0 w 5019302"/>
              <a:gd name="connsiteY3" fmla="*/ 887932 h 6825595"/>
              <a:gd name="connsiteX4" fmla="*/ 0 w 5019302"/>
              <a:gd name="connsiteY4" fmla="*/ 0 h 6825595"/>
              <a:gd name="connsiteX0" fmla="*/ 0 w 5019302"/>
              <a:gd name="connsiteY0" fmla="*/ 0 h 6837469"/>
              <a:gd name="connsiteX1" fmla="*/ 744185 w 5019302"/>
              <a:gd name="connsiteY1" fmla="*/ 0 h 6837469"/>
              <a:gd name="connsiteX2" fmla="*/ 5019302 w 5019302"/>
              <a:gd name="connsiteY2" fmla="*/ 6825595 h 6837469"/>
              <a:gd name="connsiteX3" fmla="*/ 4263241 w 5019302"/>
              <a:gd name="connsiteY3" fmla="*/ 6837469 h 6837469"/>
              <a:gd name="connsiteX4" fmla="*/ 0 w 5019302"/>
              <a:gd name="connsiteY4" fmla="*/ 0 h 6837469"/>
              <a:gd name="connsiteX0" fmla="*/ 0 w 5019302"/>
              <a:gd name="connsiteY0" fmla="*/ 0 h 6873095"/>
              <a:gd name="connsiteX1" fmla="*/ 744185 w 5019302"/>
              <a:gd name="connsiteY1" fmla="*/ 0 h 6873095"/>
              <a:gd name="connsiteX2" fmla="*/ 5019302 w 5019302"/>
              <a:gd name="connsiteY2" fmla="*/ 6825595 h 6873095"/>
              <a:gd name="connsiteX3" fmla="*/ 4191989 w 5019302"/>
              <a:gd name="connsiteY3" fmla="*/ 6873095 h 6873095"/>
              <a:gd name="connsiteX4" fmla="*/ 0 w 5019302"/>
              <a:gd name="connsiteY4" fmla="*/ 0 h 687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9302" h="6873095">
                <a:moveTo>
                  <a:pt x="0" y="0"/>
                </a:moveTo>
                <a:lnTo>
                  <a:pt x="744185" y="0"/>
                </a:lnTo>
                <a:lnTo>
                  <a:pt x="5019302" y="6825595"/>
                </a:lnTo>
                <a:lnTo>
                  <a:pt x="4191989" y="6873095"/>
                </a:lnTo>
                <a:lnTo>
                  <a:pt x="0" y="0"/>
                </a:ln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Rectángulo"/>
          <p:cNvSpPr/>
          <p:nvPr/>
        </p:nvSpPr>
        <p:spPr>
          <a:xfrm flipH="1">
            <a:off x="7847853" y="3740727"/>
            <a:ext cx="3336970" cy="3146960"/>
          </a:xfrm>
          <a:custGeom>
            <a:avLst/>
            <a:gdLst>
              <a:gd name="connsiteX0" fmla="*/ 0 w 1045029"/>
              <a:gd name="connsiteY0" fmla="*/ 0 h 914400"/>
              <a:gd name="connsiteX1" fmla="*/ 1045029 w 1045029"/>
              <a:gd name="connsiteY1" fmla="*/ 0 h 914400"/>
              <a:gd name="connsiteX2" fmla="*/ 1045029 w 1045029"/>
              <a:gd name="connsiteY2" fmla="*/ 914400 h 914400"/>
              <a:gd name="connsiteX3" fmla="*/ 0 w 1045029"/>
              <a:gd name="connsiteY3" fmla="*/ 914400 h 914400"/>
              <a:gd name="connsiteX4" fmla="*/ 0 w 1045029"/>
              <a:gd name="connsiteY4" fmla="*/ 0 h 914400"/>
              <a:gd name="connsiteX0" fmla="*/ 0 w 1258785"/>
              <a:gd name="connsiteY0" fmla="*/ 0 h 3241964"/>
              <a:gd name="connsiteX1" fmla="*/ 1045029 w 1258785"/>
              <a:gd name="connsiteY1" fmla="*/ 0 h 3241964"/>
              <a:gd name="connsiteX2" fmla="*/ 1045029 w 1258785"/>
              <a:gd name="connsiteY2" fmla="*/ 914400 h 3241964"/>
              <a:gd name="connsiteX3" fmla="*/ 1258785 w 1258785"/>
              <a:gd name="connsiteY3" fmla="*/ 3241964 h 3241964"/>
              <a:gd name="connsiteX4" fmla="*/ 0 w 1258785"/>
              <a:gd name="connsiteY4" fmla="*/ 0 h 3241964"/>
              <a:gd name="connsiteX0" fmla="*/ 0 w 3241964"/>
              <a:gd name="connsiteY0" fmla="*/ 0 h 3241964"/>
              <a:gd name="connsiteX1" fmla="*/ 1045029 w 3241964"/>
              <a:gd name="connsiteY1" fmla="*/ 0 h 3241964"/>
              <a:gd name="connsiteX2" fmla="*/ 3241964 w 3241964"/>
              <a:gd name="connsiteY2" fmla="*/ 3135085 h 3241964"/>
              <a:gd name="connsiteX3" fmla="*/ 1258785 w 3241964"/>
              <a:gd name="connsiteY3" fmla="*/ 3241964 h 3241964"/>
              <a:gd name="connsiteX4" fmla="*/ 0 w 3241964"/>
              <a:gd name="connsiteY4" fmla="*/ 0 h 3241964"/>
              <a:gd name="connsiteX0" fmla="*/ 0 w 3253839"/>
              <a:gd name="connsiteY0" fmla="*/ 0 h 3241964"/>
              <a:gd name="connsiteX1" fmla="*/ 1045029 w 3253839"/>
              <a:gd name="connsiteY1" fmla="*/ 0 h 3241964"/>
              <a:gd name="connsiteX2" fmla="*/ 3253839 w 3253839"/>
              <a:gd name="connsiteY2" fmla="*/ 3182586 h 3241964"/>
              <a:gd name="connsiteX3" fmla="*/ 1258785 w 3253839"/>
              <a:gd name="connsiteY3" fmla="*/ 3241964 h 3241964"/>
              <a:gd name="connsiteX4" fmla="*/ 0 w 3253839"/>
              <a:gd name="connsiteY4" fmla="*/ 0 h 3241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839" h="3241964">
                <a:moveTo>
                  <a:pt x="0" y="0"/>
                </a:moveTo>
                <a:lnTo>
                  <a:pt x="1045029" y="0"/>
                </a:lnTo>
                <a:lnTo>
                  <a:pt x="3253839" y="3182586"/>
                </a:lnTo>
                <a:lnTo>
                  <a:pt x="1258785" y="3241964"/>
                </a:lnTo>
                <a:lnTo>
                  <a:pt x="0" y="0"/>
                </a:ln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mazon.com Logo PNG Transparent &amp;amp; SVG Vector - Freebie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76"/>
            <a:ext cx="6472052" cy="4854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425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6096000" y="622329"/>
            <a:ext cx="6096000" cy="1001683"/>
          </a:xfrm>
        </p:spPr>
        <p:txBody>
          <a:bodyPr/>
          <a:lstStyle/>
          <a:p>
            <a:pPr marL="0" indent="0" algn="ctr">
              <a:buNone/>
            </a:pPr>
            <a:r>
              <a:rPr lang="es-MX" dirty="0" smtClean="0"/>
              <a:t>Flujos de caja</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Valor de Capital</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670" y="1624012"/>
            <a:ext cx="54959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0" y="622329"/>
            <a:ext cx="6096000" cy="1001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dirty="0" smtClean="0"/>
              <a:t>Capital </a:t>
            </a:r>
            <a:endParaRPr lang="es-MX"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2" y="1528474"/>
            <a:ext cx="6025178" cy="357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331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5772151" cy="1065913"/>
          </a:xfrm>
        </p:spPr>
        <p:txBody>
          <a:bodyPr/>
          <a:lstStyle/>
          <a:p>
            <a:pPr marL="0" indent="0" algn="ctr">
              <a:buNone/>
            </a:pPr>
            <a:r>
              <a:rPr lang="es-MX" dirty="0" smtClean="0"/>
              <a:t>CAPEX &amp; OPEX</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Inversión de capital</a:t>
            </a:r>
            <a:endParaRPr lang="es-MX" sz="4000" dirty="0">
              <a:solidFill>
                <a:schemeClr val="bg1"/>
              </a:solidFill>
            </a:endParaRP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22" y="1688242"/>
            <a:ext cx="6230711" cy="3481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6419849" y="557503"/>
            <a:ext cx="5772151" cy="1065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dirty="0" smtClean="0"/>
              <a:t>Free Cash </a:t>
            </a:r>
            <a:r>
              <a:rPr lang="es-MX" dirty="0" err="1" smtClean="0"/>
              <a:t>Flow</a:t>
            </a:r>
            <a:r>
              <a:rPr lang="es-MX" dirty="0" smtClean="0"/>
              <a:t> &amp; </a:t>
            </a:r>
            <a:r>
              <a:rPr lang="es-MX" dirty="0" err="1" smtClean="0"/>
              <a:t>Working</a:t>
            </a:r>
            <a:r>
              <a:rPr lang="es-MX" dirty="0" smtClean="0"/>
              <a:t> Capital</a:t>
            </a:r>
            <a:endParaRPr lang="es-MX"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424" y="1688241"/>
            <a:ext cx="5918576" cy="3481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spTree>
    <p:extLst>
      <p:ext uri="{BB962C8B-B14F-4D97-AF65-F5344CB8AC3E}">
        <p14:creationId xmlns:p14="http://schemas.microsoft.com/office/powerpoint/2010/main" val="698164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09924" y="786102"/>
            <a:ext cx="5772151" cy="1065913"/>
          </a:xfrm>
        </p:spPr>
        <p:txBody>
          <a:bodyPr/>
          <a:lstStyle/>
          <a:p>
            <a:pPr marL="0" indent="0" algn="ctr">
              <a:buNone/>
            </a:pPr>
            <a:r>
              <a:rPr lang="es-MX" dirty="0" err="1"/>
              <a:t>Altman</a:t>
            </a:r>
            <a:r>
              <a:rPr lang="es-MX" dirty="0"/>
              <a:t> </a:t>
            </a:r>
            <a:r>
              <a:rPr lang="es-MX" dirty="0" smtClean="0"/>
              <a:t>Z </a:t>
            </a:r>
            <a:r>
              <a:rPr lang="es-MX" dirty="0" err="1"/>
              <a:t>Credit</a:t>
            </a:r>
            <a:r>
              <a:rPr lang="es-MX" dirty="0"/>
              <a:t> </a:t>
            </a:r>
            <a:r>
              <a:rPr lang="es-MX" dirty="0" err="1" smtClean="0"/>
              <a:t>Scoring</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6305267" y="-349257"/>
            <a:ext cx="5605686" cy="1285545"/>
          </a:xfrm>
        </p:spPr>
        <p:txBody>
          <a:bodyPr>
            <a:normAutofit/>
          </a:bodyPr>
          <a:lstStyle/>
          <a:p>
            <a:r>
              <a:rPr lang="es-MX" sz="4000" dirty="0" smtClean="0">
                <a:solidFill>
                  <a:schemeClr val="bg1"/>
                </a:solidFill>
              </a:rPr>
              <a:t>Riesgo de Bancarrota</a:t>
            </a:r>
            <a:endParaRPr lang="es-MX" sz="4000" dirty="0">
              <a:solidFill>
                <a:schemeClr val="bg1"/>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80344"/>
            <a:ext cx="5386569" cy="1472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36612" y="3057525"/>
            <a:ext cx="5305425"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sp>
        <p:nvSpPr>
          <p:cNvPr id="13" name="Marcador de contenido 2">
            <a:extLst>
              <a:ext uri="{FF2B5EF4-FFF2-40B4-BE49-F238E27FC236}">
                <a16:creationId xmlns:a16="http://schemas.microsoft.com/office/drawing/2014/main" xmlns="" id="{4F4C9AD9-3176-450E-AA73-964E37534E62}"/>
              </a:ext>
            </a:extLst>
          </p:cNvPr>
          <p:cNvSpPr txBox="1">
            <a:spLocks/>
          </p:cNvSpPr>
          <p:nvPr/>
        </p:nvSpPr>
        <p:spPr>
          <a:xfrm>
            <a:off x="38022" y="1380344"/>
            <a:ext cx="6158061" cy="4696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MX" dirty="0" smtClean="0"/>
          </a:p>
          <a:p>
            <a:pPr marL="0" indent="0" algn="just">
              <a:buFont typeface="Arial" panose="020B0604020202020204" pitchFamily="34" charset="0"/>
              <a:buNone/>
            </a:pPr>
            <a:r>
              <a:rPr lang="es-MX" dirty="0" smtClean="0"/>
              <a:t>El valor </a:t>
            </a:r>
            <a:r>
              <a:rPr lang="es-MX" dirty="0" err="1" smtClean="0"/>
              <a:t>Altman</a:t>
            </a:r>
            <a:r>
              <a:rPr lang="es-MX" dirty="0" smtClean="0"/>
              <a:t> Z indica el valor crediticio para una empresa de la probabilidad de estar en la zona de bancarrota o la inhabilidad de realizar sus pagos a pasivos. </a:t>
            </a:r>
          </a:p>
          <a:p>
            <a:pPr marL="0" indent="0" algn="just">
              <a:buFont typeface="Arial" panose="020B0604020202020204" pitchFamily="34" charset="0"/>
              <a:buNone/>
            </a:pPr>
            <a:endParaRPr lang="es-MX" dirty="0"/>
          </a:p>
          <a:p>
            <a:pPr marL="0" indent="0" algn="just">
              <a:buFont typeface="Arial" panose="020B0604020202020204" pitchFamily="34" charset="0"/>
              <a:buNone/>
            </a:pPr>
            <a:r>
              <a:rPr lang="es-MX" dirty="0" smtClean="0"/>
              <a:t>A 2020 el valor es de 6.27 indicando finanzas sanas y gestión óptima de recursos.</a:t>
            </a:r>
            <a:endParaRPr lang="es-MX" dirty="0"/>
          </a:p>
        </p:txBody>
      </p:sp>
    </p:spTree>
    <p:extLst>
      <p:ext uri="{BB962C8B-B14F-4D97-AF65-F5344CB8AC3E}">
        <p14:creationId xmlns:p14="http://schemas.microsoft.com/office/powerpoint/2010/main" val="24792864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lstStyle/>
          <a:p>
            <a:pPr marL="0" indent="0" algn="ctr">
              <a:buNone/>
            </a:pPr>
            <a:r>
              <a:rPr lang="es-MX" dirty="0" err="1" smtClean="0"/>
              <a:t>Investment</a:t>
            </a:r>
            <a:r>
              <a:rPr lang="es-MX" dirty="0" smtClean="0"/>
              <a:t> </a:t>
            </a:r>
            <a:r>
              <a:rPr lang="es-MX" dirty="0" err="1" smtClean="0"/>
              <a:t>Policy</a:t>
            </a:r>
            <a:r>
              <a:rPr lang="es-MX" dirty="0" smtClean="0"/>
              <a:t> </a:t>
            </a:r>
            <a:r>
              <a:rPr lang="es-MX" dirty="0" err="1" smtClean="0"/>
              <a:t>Analysis</a:t>
            </a: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65" y="1409166"/>
            <a:ext cx="5914829" cy="3277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935" y="1466316"/>
            <a:ext cx="5990063" cy="3488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43876" y="4971799"/>
            <a:ext cx="12148122" cy="248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MX" dirty="0" smtClean="0"/>
          </a:p>
          <a:p>
            <a:pPr marL="0" indent="0" algn="just">
              <a:buFont typeface="Arial" panose="020B0604020202020204" pitchFamily="34" charset="0"/>
              <a:buNone/>
            </a:pPr>
            <a:r>
              <a:rPr lang="es-MX" dirty="0" smtClean="0"/>
              <a:t>Análisis de relación entre la inversión y crecimiento del flujo de caja de operaciones. Indicando que Amazon es una empresa en crecimiento.</a:t>
            </a:r>
            <a:endParaRPr lang="es-MX" dirty="0"/>
          </a:p>
        </p:txBody>
      </p:sp>
    </p:spTree>
    <p:extLst>
      <p:ext uri="{BB962C8B-B14F-4D97-AF65-F5344CB8AC3E}">
        <p14:creationId xmlns:p14="http://schemas.microsoft.com/office/powerpoint/2010/main" val="1839022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533401"/>
            <a:ext cx="11544300" cy="1968471"/>
          </a:xfrm>
        </p:spPr>
        <p:txBody>
          <a:bodyPr/>
          <a:lstStyle/>
          <a:p>
            <a:pPr marL="0" indent="0" algn="ctr">
              <a:buNone/>
            </a:pPr>
            <a:r>
              <a:rPr lang="es-MX" dirty="0" err="1" smtClean="0"/>
              <a:t>Return</a:t>
            </a:r>
            <a:r>
              <a:rPr lang="es-MX" dirty="0" smtClean="0"/>
              <a:t> Ratios</a:t>
            </a:r>
            <a:endParaRPr lang="es-MX" dirty="0"/>
          </a:p>
          <a:p>
            <a:pPr marL="0" indent="0" algn="ctr">
              <a:buNone/>
            </a:pP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err="1" smtClean="0">
                <a:solidFill>
                  <a:schemeClr val="bg1"/>
                </a:solidFill>
              </a:rPr>
              <a:t>Rate</a:t>
            </a:r>
            <a:r>
              <a:rPr lang="es-MX" sz="4000" dirty="0" smtClean="0">
                <a:solidFill>
                  <a:schemeClr val="bg1"/>
                </a:solidFill>
              </a:rPr>
              <a:t> of </a:t>
            </a:r>
            <a:r>
              <a:rPr lang="es-MX" sz="4000" dirty="0" err="1" smtClean="0">
                <a:solidFill>
                  <a:schemeClr val="bg1"/>
                </a:solidFill>
              </a:rPr>
              <a:t>return</a:t>
            </a:r>
            <a:endParaRPr lang="es-MX" sz="40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7723"/>
            <a:ext cx="12192000" cy="113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323850" y="2292476"/>
            <a:ext cx="11544300" cy="756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dirty="0" smtClean="0"/>
              <a:t>Estructura de Capital</a:t>
            </a:r>
            <a:endParaRPr lang="es-MX"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493" y="3030361"/>
            <a:ext cx="5613014" cy="3209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722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1506230" y="533401"/>
            <a:ext cx="9179540" cy="1968471"/>
          </a:xfrm>
        </p:spPr>
        <p:txBody>
          <a:bodyPr/>
          <a:lstStyle/>
          <a:p>
            <a:pPr marL="0" indent="0" algn="ctr">
              <a:buNone/>
            </a:pPr>
            <a:r>
              <a:rPr lang="es-MX" dirty="0" err="1" smtClean="0"/>
              <a:t>Dividend</a:t>
            </a:r>
            <a:r>
              <a:rPr lang="es-MX" dirty="0" smtClean="0"/>
              <a:t> </a:t>
            </a:r>
            <a:r>
              <a:rPr lang="es-MX" dirty="0" err="1" smtClean="0"/>
              <a:t>Policy</a:t>
            </a:r>
            <a:endParaRPr lang="es-MX" dirty="0" smtClean="0"/>
          </a:p>
          <a:p>
            <a:pPr marL="0" indent="0" algn="just">
              <a:buNone/>
            </a:pPr>
            <a:r>
              <a:rPr lang="es-MX" dirty="0" smtClean="0"/>
              <a:t>Amazon se encuentra en periodo de expansión por lo cual aún no tiene política de dividendos. </a:t>
            </a:r>
          </a:p>
          <a:p>
            <a:pPr marL="0" indent="0" algn="just">
              <a:buNone/>
            </a:pPr>
            <a:endParaRPr lang="es-MX" dirty="0"/>
          </a:p>
        </p:txBody>
      </p:sp>
      <p:sp>
        <p:nvSpPr>
          <p:cNvPr id="4" name="3 Rectángulo"/>
          <p:cNvSpPr/>
          <p:nvPr/>
        </p:nvSpPr>
        <p:spPr>
          <a:xfrm>
            <a:off x="0" y="0"/>
            <a:ext cx="12192000" cy="533400"/>
          </a:xfrm>
          <a:prstGeom prst="rect">
            <a:avLst/>
          </a:prstGeom>
          <a:solidFill>
            <a:srgbClr val="0070C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Cálculos Corporativos</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FAQ  Investor Relations Amazon</a:t>
            </a:r>
            <a:endParaRPr lang="es-MX" sz="2000" i="1" dirty="0"/>
          </a:p>
        </p:txBody>
      </p:sp>
      <p:pic>
        <p:nvPicPr>
          <p:cNvPr id="4098" name="Picture 2" descr="Dividend Policy Types | Top 4 Most Common Types of Dividend Poli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998" y="3429000"/>
            <a:ext cx="4806002" cy="265281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7" y="2204327"/>
            <a:ext cx="804862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119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chemeClr val="accent4"/>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Valuación</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113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1678002"/>
            <a:ext cx="11544300" cy="3501995"/>
          </a:xfrm>
        </p:spPr>
        <p:txBody>
          <a:bodyPr>
            <a:normAutofit/>
          </a:bodyPr>
          <a:lstStyle/>
          <a:p>
            <a:pPr marL="0" indent="0" algn="ctr">
              <a:buNone/>
            </a:pPr>
            <a:r>
              <a:rPr lang="es-MX" sz="3200" b="1" dirty="0" smtClean="0"/>
              <a:t>Valuación de Empresas</a:t>
            </a:r>
          </a:p>
          <a:p>
            <a:pPr marL="0" indent="0" algn="just">
              <a:buNone/>
            </a:pPr>
            <a:r>
              <a:rPr lang="es-MX" dirty="0" smtClean="0"/>
              <a:t>Son técnicas analíticas para estimar el valor de una empresa, es una metodología no generalizada donde se puede referenciar a ciertos elementos de los estados financieros para así obtener una metodología y múltiplos para tener una valoración como el valor de sus activos, márgenes operativos y valor de su efectivo circulante.</a:t>
            </a:r>
          </a:p>
          <a:p>
            <a:pPr marL="0" indent="0">
              <a:buNone/>
            </a:pPr>
            <a:endParaRPr lang="es-MX" dirty="0" smtClean="0"/>
          </a:p>
        </p:txBody>
      </p:sp>
      <p:sp>
        <p:nvSpPr>
          <p:cNvPr id="4" name="3 Rectángulo"/>
          <p:cNvSpPr/>
          <p:nvPr/>
        </p:nvSpPr>
        <p:spPr>
          <a:xfrm>
            <a:off x="0" y="0"/>
            <a:ext cx="12192000" cy="533400"/>
          </a:xfrm>
          <a:prstGeom prst="rect">
            <a:avLst/>
          </a:prstGeom>
          <a:solidFill>
            <a:schemeClr val="accent4"/>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Valuación</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Múltiplos</a:t>
            </a:r>
            <a:endParaRPr lang="es-MX" sz="4000" dirty="0">
              <a:solidFill>
                <a:schemeClr val="bg1"/>
              </a:solidFill>
            </a:endParaRPr>
          </a:p>
        </p:txBody>
      </p:sp>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238876"/>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spTree>
    <p:extLst>
      <p:ext uri="{BB962C8B-B14F-4D97-AF65-F5344CB8AC3E}">
        <p14:creationId xmlns:p14="http://schemas.microsoft.com/office/powerpoint/2010/main" val="360845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lgn="ctr">
              <a:buNone/>
            </a:pPr>
            <a:r>
              <a:rPr lang="es-MX" dirty="0" smtClean="0"/>
              <a:t>Indicadores financieros</a:t>
            </a:r>
          </a:p>
          <a:p>
            <a:pPr marL="0" indent="0">
              <a:buNone/>
            </a:pPr>
            <a:endParaRPr lang="es-MX" dirty="0" smtClean="0"/>
          </a:p>
        </p:txBody>
      </p:sp>
      <p:sp>
        <p:nvSpPr>
          <p:cNvPr id="4" name="3 Rectángulo"/>
          <p:cNvSpPr/>
          <p:nvPr/>
        </p:nvSpPr>
        <p:spPr>
          <a:xfrm>
            <a:off x="0" y="0"/>
            <a:ext cx="12192000" cy="533400"/>
          </a:xfrm>
          <a:prstGeom prst="rect">
            <a:avLst/>
          </a:prstGeom>
          <a:solidFill>
            <a:schemeClr val="accent4"/>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Valuación</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Múltiplos</a:t>
            </a:r>
            <a:endParaRPr lang="es-MX" sz="4000" dirty="0">
              <a:solidFill>
                <a:schemeClr val="bg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81" y="1548063"/>
            <a:ext cx="6378237" cy="414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238876"/>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spTree>
    <p:extLst>
      <p:ext uri="{BB962C8B-B14F-4D97-AF65-F5344CB8AC3E}">
        <p14:creationId xmlns:p14="http://schemas.microsoft.com/office/powerpoint/2010/main" val="2611882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lgn="ctr">
              <a:buNone/>
            </a:pPr>
            <a:r>
              <a:rPr lang="es-MX" dirty="0" smtClean="0"/>
              <a:t>Múltiplos de Valuación</a:t>
            </a:r>
          </a:p>
          <a:p>
            <a:pPr marL="0" indent="0">
              <a:buNone/>
            </a:pPr>
            <a:endParaRPr lang="es-MX" dirty="0" smtClean="0"/>
          </a:p>
        </p:txBody>
      </p:sp>
      <p:sp>
        <p:nvSpPr>
          <p:cNvPr id="4" name="3 Rectángulo"/>
          <p:cNvSpPr/>
          <p:nvPr/>
        </p:nvSpPr>
        <p:spPr>
          <a:xfrm>
            <a:off x="0" y="0"/>
            <a:ext cx="12192000" cy="533400"/>
          </a:xfrm>
          <a:prstGeom prst="rect">
            <a:avLst/>
          </a:prstGeom>
          <a:solidFill>
            <a:schemeClr val="accent4"/>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Valuación</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Múltiplos</a:t>
            </a:r>
            <a:endParaRPr lang="es-MX" sz="4000" dirty="0">
              <a:solidFill>
                <a:schemeClr val="bg1"/>
              </a:solidFill>
            </a:endParaRPr>
          </a:p>
        </p:txBody>
      </p:sp>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238876"/>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618" y="1284400"/>
            <a:ext cx="6468763" cy="478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245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Análisis de capitales </a:t>
            </a:r>
            <a:endParaRPr lang="en-US" dirty="0"/>
          </a:p>
        </p:txBody>
      </p:sp>
      <p:sp>
        <p:nvSpPr>
          <p:cNvPr id="4" name="3 Rectángulo"/>
          <p:cNvSpPr/>
          <p:nvPr/>
        </p:nvSpPr>
        <p:spPr>
          <a:xfrm>
            <a:off x="0" y="0"/>
            <a:ext cx="12192000" cy="533400"/>
          </a:xfrm>
          <a:prstGeom prst="rect">
            <a:avLst/>
          </a:prstGeom>
          <a:solidFill>
            <a:schemeClr val="bg2">
              <a:lumMod val="5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Índice</a:t>
            </a:r>
            <a:endParaRPr lang="en-US" sz="2400" dirty="0">
              <a:solidFill>
                <a:schemeClr val="bg1"/>
              </a:solidFill>
              <a:latin typeface="Arial Black" panose="020B0A04020102020204" pitchFamily="34" charset="0"/>
              <a:cs typeface="Arial" panose="020B0604020202020204" pitchFamily="34" charset="0"/>
            </a:endParaRPr>
          </a:p>
        </p:txBody>
      </p:sp>
      <p:sp>
        <p:nvSpPr>
          <p:cNvPr id="8" name="7 Rectángulo"/>
          <p:cNvSpPr/>
          <p:nvPr/>
        </p:nvSpPr>
        <p:spPr>
          <a:xfrm>
            <a:off x="1841118" y="1389817"/>
            <a:ext cx="2200162" cy="785194"/>
          </a:xfrm>
          <a:prstGeom prst="rect">
            <a:avLst/>
          </a:prstGeom>
          <a:solidFill>
            <a:schemeClr val="accent5">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smtClean="0">
                <a:solidFill>
                  <a:schemeClr val="bg1"/>
                </a:solidFill>
              </a:rPr>
              <a:t>Descripción de negocio</a:t>
            </a:r>
            <a:endParaRPr lang="es-MX" sz="1600" dirty="0">
              <a:solidFill>
                <a:schemeClr val="bg1"/>
              </a:solidFill>
            </a:endParaRPr>
          </a:p>
        </p:txBody>
      </p:sp>
      <p:sp>
        <p:nvSpPr>
          <p:cNvPr id="11" name="10 Rectángulo"/>
          <p:cNvSpPr/>
          <p:nvPr/>
        </p:nvSpPr>
        <p:spPr>
          <a:xfrm>
            <a:off x="6736658" y="1389817"/>
            <a:ext cx="2200162" cy="785194"/>
          </a:xfrm>
          <a:prstGeom prst="rect">
            <a:avLst/>
          </a:prstGeom>
          <a:solidFill>
            <a:schemeClr val="accent4"/>
          </a:solidFill>
          <a:ln>
            <a:solidFill>
              <a:srgbClr val="222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t>Valuación</a:t>
            </a:r>
            <a:endParaRPr lang="es-MX" dirty="0"/>
          </a:p>
        </p:txBody>
      </p:sp>
      <p:sp>
        <p:nvSpPr>
          <p:cNvPr id="12" name="11 Rectángulo"/>
          <p:cNvSpPr/>
          <p:nvPr/>
        </p:nvSpPr>
        <p:spPr>
          <a:xfrm>
            <a:off x="1903878" y="4605141"/>
            <a:ext cx="2200162" cy="785194"/>
          </a:xfrm>
          <a:prstGeom prst="rect">
            <a:avLst/>
          </a:prstGeom>
          <a:solidFill>
            <a:srgbClr val="0070C0"/>
          </a:solidFill>
          <a:ln>
            <a:solidFill>
              <a:srgbClr val="222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t>Cálculos Corporativos</a:t>
            </a:r>
            <a:endParaRPr lang="es-MX" dirty="0"/>
          </a:p>
        </p:txBody>
      </p:sp>
      <p:sp>
        <p:nvSpPr>
          <p:cNvPr id="13" name="12 Rectángulo"/>
          <p:cNvSpPr/>
          <p:nvPr/>
        </p:nvSpPr>
        <p:spPr>
          <a:xfrm>
            <a:off x="1903878" y="3581400"/>
            <a:ext cx="2200162" cy="785194"/>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t>Cálculos de ratios</a:t>
            </a:r>
            <a:endParaRPr lang="es-MX" dirty="0"/>
          </a:p>
        </p:txBody>
      </p:sp>
      <p:sp>
        <p:nvSpPr>
          <p:cNvPr id="15" name="14 Rectángulo"/>
          <p:cNvSpPr/>
          <p:nvPr/>
        </p:nvSpPr>
        <p:spPr>
          <a:xfrm>
            <a:off x="1872498" y="2478157"/>
            <a:ext cx="2200162" cy="785194"/>
          </a:xfrm>
          <a:prstGeom prst="rect">
            <a:avLst/>
          </a:prstGeom>
          <a:solidFill>
            <a:srgbClr val="92D050"/>
          </a:solidFill>
          <a:ln>
            <a:solidFill>
              <a:srgbClr val="222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chemeClr val="tx1"/>
                </a:solidFill>
              </a:rPr>
              <a:t>Análisis fundamental</a:t>
            </a:r>
            <a:endParaRPr lang="es-MX" dirty="0">
              <a:solidFill>
                <a:schemeClr val="tx1"/>
              </a:solidFill>
            </a:endParaRPr>
          </a:p>
        </p:txBody>
      </p:sp>
      <p:sp>
        <p:nvSpPr>
          <p:cNvPr id="17" name="16 Rectángulo"/>
          <p:cNvSpPr/>
          <p:nvPr/>
        </p:nvSpPr>
        <p:spPr>
          <a:xfrm>
            <a:off x="6736658" y="2478157"/>
            <a:ext cx="2200162" cy="785194"/>
          </a:xfrm>
          <a:prstGeom prst="rect">
            <a:avLst/>
          </a:prstGeom>
          <a:solidFill>
            <a:srgbClr val="C00000"/>
          </a:solidFill>
          <a:ln>
            <a:solidFill>
              <a:srgbClr val="222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t>Modelado Financiero</a:t>
            </a:r>
            <a:endParaRPr lang="es-MX" dirty="0"/>
          </a:p>
        </p:txBody>
      </p:sp>
      <p:sp>
        <p:nvSpPr>
          <p:cNvPr id="18" name="17 Rectángulo"/>
          <p:cNvSpPr/>
          <p:nvPr/>
        </p:nvSpPr>
        <p:spPr>
          <a:xfrm>
            <a:off x="6736658" y="3531704"/>
            <a:ext cx="2200162" cy="785194"/>
          </a:xfrm>
          <a:prstGeom prst="rect">
            <a:avLst/>
          </a:prstGeom>
          <a:solidFill>
            <a:srgbClr val="7030A0"/>
          </a:solidFill>
          <a:ln>
            <a:solidFill>
              <a:srgbClr val="222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t>Análisis Técnico</a:t>
            </a:r>
            <a:endParaRPr lang="es-MX" dirty="0"/>
          </a:p>
        </p:txBody>
      </p:sp>
      <p:sp>
        <p:nvSpPr>
          <p:cNvPr id="14" name="13 Rectángulo"/>
          <p:cNvSpPr/>
          <p:nvPr/>
        </p:nvSpPr>
        <p:spPr>
          <a:xfrm>
            <a:off x="6736658" y="4620052"/>
            <a:ext cx="2200162" cy="785194"/>
          </a:xfrm>
          <a:prstGeom prst="rect">
            <a:avLst/>
          </a:prstGeom>
          <a:solidFill>
            <a:schemeClr val="bg1">
              <a:lumMod val="85000"/>
            </a:schemeClr>
          </a:solidFill>
          <a:ln>
            <a:solidFill>
              <a:srgbClr val="222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chemeClr val="tx1"/>
                </a:solidFill>
              </a:rPr>
              <a:t>Modelo Algorítmico</a:t>
            </a:r>
            <a:endParaRPr lang="es-MX" dirty="0">
              <a:solidFill>
                <a:schemeClr val="tx1"/>
              </a:solidFill>
            </a:endParaRPr>
          </a:p>
        </p:txBody>
      </p:sp>
      <p:pic>
        <p:nvPicPr>
          <p:cNvPr id="16"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9504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lgn="ctr">
              <a:buNone/>
            </a:pPr>
            <a:r>
              <a:rPr lang="es-MX" dirty="0" smtClean="0"/>
              <a:t>Creación de Valor</a:t>
            </a:r>
          </a:p>
          <a:p>
            <a:pPr marL="514350" indent="-514350">
              <a:buFont typeface="+mj-lt"/>
              <a:buAutoNum type="arabicPeriod"/>
            </a:pPr>
            <a:r>
              <a:rPr lang="es-MX" dirty="0" smtClean="0"/>
              <a:t>ROIC&gt;WACC</a:t>
            </a:r>
          </a:p>
          <a:p>
            <a:pPr marL="514350" indent="-514350">
              <a:buFont typeface="+mj-lt"/>
              <a:buAutoNum type="arabicPeriod"/>
            </a:pPr>
            <a:r>
              <a:rPr lang="es-MX" dirty="0" smtClean="0"/>
              <a:t>Métricas</a:t>
            </a:r>
          </a:p>
          <a:p>
            <a:pPr marL="514350" indent="-514350">
              <a:buFont typeface="+mj-lt"/>
              <a:buAutoNum type="arabicPeriod"/>
            </a:pPr>
            <a:r>
              <a:rPr lang="es-MX" dirty="0" smtClean="0"/>
              <a:t>Tasa de crecimiento %</a:t>
            </a:r>
          </a:p>
          <a:p>
            <a:pPr marL="0" indent="0">
              <a:buNone/>
            </a:pPr>
            <a:endParaRPr lang="es-MX" dirty="0" smtClean="0"/>
          </a:p>
        </p:txBody>
      </p:sp>
      <p:sp>
        <p:nvSpPr>
          <p:cNvPr id="4" name="3 Rectángulo"/>
          <p:cNvSpPr/>
          <p:nvPr/>
        </p:nvSpPr>
        <p:spPr>
          <a:xfrm>
            <a:off x="0" y="0"/>
            <a:ext cx="12192000" cy="533400"/>
          </a:xfrm>
          <a:prstGeom prst="rect">
            <a:avLst/>
          </a:prstGeom>
          <a:solidFill>
            <a:schemeClr val="accent4"/>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Valuación</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Métricas</a:t>
            </a:r>
            <a:endParaRPr lang="es-MX" sz="4000" dirty="0">
              <a:solidFill>
                <a:schemeClr val="bg1"/>
              </a:solidFill>
            </a:endParaRPr>
          </a:p>
        </p:txBody>
      </p:sp>
      <p:sp>
        <p:nvSpPr>
          <p:cNvPr id="9"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238876"/>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Investopedia</a:t>
            </a:r>
            <a:r>
              <a:rPr lang="es-MX" sz="2000" i="1" dirty="0" smtClean="0"/>
              <a:t> &amp; Amazon 10-k</a:t>
            </a:r>
            <a:endParaRPr lang="es-MX" sz="2000" i="1"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240" y="2768682"/>
            <a:ext cx="7903520" cy="3174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04241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Modelado Financiero</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3353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1577989"/>
            <a:ext cx="11544300" cy="3702021"/>
          </a:xfrm>
        </p:spPr>
        <p:txBody>
          <a:bodyPr/>
          <a:lstStyle/>
          <a:p>
            <a:pPr marL="0" indent="0" algn="ctr">
              <a:buNone/>
            </a:pPr>
            <a:r>
              <a:rPr lang="es-MX" sz="3200" b="1" dirty="0" smtClean="0"/>
              <a:t>Modelado Financiero</a:t>
            </a:r>
          </a:p>
          <a:p>
            <a:pPr marL="0" indent="0" algn="just">
              <a:buNone/>
            </a:pPr>
            <a:r>
              <a:rPr lang="es-MX" dirty="0" smtClean="0"/>
              <a:t>Es el proceso de crear un sumario de los estados financieros y así con información histórica crear un modelo que nos permita hacer estimaciones futuras de los mismos elementos del estado financiero para las proyecciones y desarrollo de unidades de negocio y mercado. </a:t>
            </a:r>
            <a:endParaRPr lang="es-MX" dirty="0"/>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a:t>
            </a:r>
            <a:endParaRPr lang="es-MX" sz="2000" i="1" dirty="0"/>
          </a:p>
        </p:txBody>
      </p:sp>
    </p:spTree>
    <p:extLst>
      <p:ext uri="{BB962C8B-B14F-4D97-AF65-F5344CB8AC3E}">
        <p14:creationId xmlns:p14="http://schemas.microsoft.com/office/powerpoint/2010/main" val="2427540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normAutofit/>
          </a:bodyPr>
          <a:lstStyle/>
          <a:p>
            <a:pPr marL="0" indent="0" algn="ctr">
              <a:buNone/>
            </a:pPr>
            <a:r>
              <a:rPr lang="es-MX" dirty="0" smtClean="0"/>
              <a:t>Pronósticos financieros del Estado de Balance</a:t>
            </a:r>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295822" y="-349257"/>
            <a:ext cx="6896177" cy="1285545"/>
          </a:xfrm>
        </p:spPr>
        <p:txBody>
          <a:bodyPr>
            <a:normAutofit/>
          </a:bodyPr>
          <a:lstStyle/>
          <a:p>
            <a:r>
              <a:rPr lang="es-MX" sz="3600" dirty="0" smtClean="0">
                <a:solidFill>
                  <a:schemeClr val="bg1"/>
                </a:solidFill>
              </a:rPr>
              <a:t>Modelo de los 3 estados financieros</a:t>
            </a:r>
            <a:endParaRPr lang="es-MX" sz="36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88" y="1266825"/>
            <a:ext cx="8258175"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988" y="962026"/>
            <a:ext cx="4429125"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4996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normAutofit/>
          </a:bodyPr>
          <a:lstStyle/>
          <a:p>
            <a:pPr marL="0" indent="0" algn="ctr">
              <a:buNone/>
            </a:pPr>
            <a:r>
              <a:rPr lang="es-MX" dirty="0" smtClean="0"/>
              <a:t>Pronóstico financiero del Estado de Ingresos</a:t>
            </a:r>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295822" y="-349257"/>
            <a:ext cx="6896177" cy="1285545"/>
          </a:xfrm>
        </p:spPr>
        <p:txBody>
          <a:bodyPr>
            <a:normAutofit/>
          </a:bodyPr>
          <a:lstStyle/>
          <a:p>
            <a:r>
              <a:rPr lang="es-MX" sz="3600" dirty="0" smtClean="0">
                <a:solidFill>
                  <a:schemeClr val="bg1"/>
                </a:solidFill>
              </a:rPr>
              <a:t>Modelo de los 3 estados financieros</a:t>
            </a:r>
            <a:endParaRPr lang="es-MX" sz="3600" dirty="0">
              <a:solidFill>
                <a:schemeClr val="bg1"/>
              </a:solidFill>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750" y="1229225"/>
            <a:ext cx="8204499" cy="4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spTree>
    <p:extLst>
      <p:ext uri="{BB962C8B-B14F-4D97-AF65-F5344CB8AC3E}">
        <p14:creationId xmlns:p14="http://schemas.microsoft.com/office/powerpoint/2010/main" val="27443550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968471"/>
          </a:xfrm>
        </p:spPr>
        <p:txBody>
          <a:bodyPr>
            <a:normAutofit/>
          </a:bodyPr>
          <a:lstStyle/>
          <a:p>
            <a:pPr marL="0" indent="0" algn="ctr">
              <a:buNone/>
            </a:pPr>
            <a:r>
              <a:rPr lang="es-MX" dirty="0" smtClean="0"/>
              <a:t>Pronóstico financiero del Estado de Flujo de Caja</a:t>
            </a:r>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295822" y="-349257"/>
            <a:ext cx="6896177" cy="1285545"/>
          </a:xfrm>
        </p:spPr>
        <p:txBody>
          <a:bodyPr>
            <a:normAutofit/>
          </a:bodyPr>
          <a:lstStyle/>
          <a:p>
            <a:r>
              <a:rPr lang="es-MX" sz="3600" dirty="0" smtClean="0">
                <a:solidFill>
                  <a:schemeClr val="bg1"/>
                </a:solidFill>
              </a:rPr>
              <a:t>Modelo de los 3 estados financieros</a:t>
            </a:r>
            <a:endParaRPr lang="es-MX" sz="3600" dirty="0">
              <a:solidFill>
                <a:schemeClr val="bg1"/>
              </a:solidFill>
            </a:endParaRPr>
          </a:p>
        </p:txBody>
      </p:sp>
      <p:sp>
        <p:nvSpPr>
          <p:cNvPr id="11"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172" y="1247775"/>
            <a:ext cx="8934450" cy="4690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649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295822" y="-349257"/>
            <a:ext cx="6896177" cy="1285545"/>
          </a:xfrm>
        </p:spPr>
        <p:txBody>
          <a:bodyPr>
            <a:normAutofit/>
          </a:bodyPr>
          <a:lstStyle/>
          <a:p>
            <a:r>
              <a:rPr lang="es-MX" sz="3600" dirty="0" smtClean="0">
                <a:solidFill>
                  <a:schemeClr val="bg1"/>
                </a:solidFill>
              </a:rPr>
              <a:t>Modelo de los 3 estados financieros</a:t>
            </a:r>
            <a:endParaRPr lang="es-MX" sz="3600" dirty="0">
              <a:solidFill>
                <a:schemeClr val="bg1"/>
              </a:solidFill>
            </a:endParaRPr>
          </a:p>
        </p:txBody>
      </p:sp>
      <p:sp>
        <p:nvSpPr>
          <p:cNvPr id="10" name="Marcador de contenido 2">
            <a:extLst>
              <a:ext uri="{FF2B5EF4-FFF2-40B4-BE49-F238E27FC236}">
                <a16:creationId xmlns:a16="http://schemas.microsoft.com/office/drawing/2014/main" xmlns="" id="{4F4C9AD9-3176-450E-AA73-964E37534E62}"/>
              </a:ext>
            </a:extLst>
          </p:cNvPr>
          <p:cNvSpPr txBox="1">
            <a:spLocks/>
          </p:cNvSpPr>
          <p:nvPr/>
        </p:nvSpPr>
        <p:spPr>
          <a:xfrm>
            <a:off x="323849" y="622329"/>
            <a:ext cx="11544300" cy="1968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mtClean="0"/>
              <a:t>Pronóstico financiero del Estado de Flujo de Caja</a:t>
            </a:r>
            <a:endParaRPr lang="es-MX" dirty="0" smtClean="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11" y="1606564"/>
            <a:ext cx="11899978" cy="3640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spTree>
    <p:extLst>
      <p:ext uri="{BB962C8B-B14F-4D97-AF65-F5344CB8AC3E}">
        <p14:creationId xmlns:p14="http://schemas.microsoft.com/office/powerpoint/2010/main" val="814115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1577989"/>
            <a:ext cx="11544300" cy="3702021"/>
          </a:xfrm>
        </p:spPr>
        <p:txBody>
          <a:bodyPr/>
          <a:lstStyle/>
          <a:p>
            <a:pPr marL="0" indent="0" algn="ctr">
              <a:buNone/>
            </a:pPr>
            <a:r>
              <a:rPr lang="es-MX" sz="3200" b="1" dirty="0" smtClean="0"/>
              <a:t>DCF</a:t>
            </a:r>
          </a:p>
          <a:p>
            <a:pPr marL="0" indent="0" algn="just">
              <a:buNone/>
            </a:pPr>
            <a:r>
              <a:rPr lang="es-MX" dirty="0" smtClean="0"/>
              <a:t>El método del DCF por sus siglas en inglés (</a:t>
            </a:r>
            <a:r>
              <a:rPr lang="es-MX" dirty="0" err="1" smtClean="0"/>
              <a:t>Discounted</a:t>
            </a:r>
            <a:r>
              <a:rPr lang="es-MX" dirty="0" smtClean="0"/>
              <a:t> Cash </a:t>
            </a:r>
            <a:r>
              <a:rPr lang="es-MX" dirty="0" err="1" smtClean="0"/>
              <a:t>Flow</a:t>
            </a:r>
            <a:r>
              <a:rPr lang="es-MX" dirty="0" smtClean="0"/>
              <a:t>), estima los valores futuros de la caja de flujo agregando los cambios del capital de trabajo, dinero y restando el CAPEX así obteniendo el valor real de dinero que dispone la firma como activo para así calcular los Valores Presentes Netos y estimar una comparativa entre el precio de la acción con respecto al mercado para determinar si está bajo o sobrevalorada la acción en la bolsa de valores.</a:t>
            </a:r>
            <a:endParaRPr lang="es-MX" dirty="0"/>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a:t>
            </a:r>
            <a:endParaRPr lang="es-MX" sz="2000" i="1" dirty="0"/>
          </a:p>
        </p:txBody>
      </p:sp>
    </p:spTree>
    <p:extLst>
      <p:ext uri="{BB962C8B-B14F-4D97-AF65-F5344CB8AC3E}">
        <p14:creationId xmlns:p14="http://schemas.microsoft.com/office/powerpoint/2010/main" val="25976879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749271"/>
          </a:xfrm>
        </p:spPr>
        <p:txBody>
          <a:bodyPr>
            <a:normAutofit/>
          </a:bodyPr>
          <a:lstStyle/>
          <a:p>
            <a:pPr marL="0" indent="0" algn="ctr">
              <a:buNone/>
            </a:pPr>
            <a:r>
              <a:rPr lang="es-MX" dirty="0" smtClean="0"/>
              <a:t>Free Cash </a:t>
            </a:r>
            <a:r>
              <a:rPr lang="es-MX" dirty="0" err="1" smtClean="0"/>
              <a:t>Flow</a:t>
            </a:r>
            <a:r>
              <a:rPr lang="es-MX" dirty="0" smtClean="0"/>
              <a:t> to </a:t>
            </a:r>
            <a:r>
              <a:rPr lang="es-MX" dirty="0" err="1" smtClean="0"/>
              <a:t>Firm</a:t>
            </a:r>
            <a:r>
              <a:rPr lang="es-MX" dirty="0" smtClean="0"/>
              <a:t> and Net </a:t>
            </a:r>
            <a:r>
              <a:rPr lang="es-MX" dirty="0" err="1" smtClean="0"/>
              <a:t>Present</a:t>
            </a:r>
            <a:r>
              <a:rPr lang="es-MX" dirty="0" smtClean="0"/>
              <a:t> </a:t>
            </a:r>
            <a:r>
              <a:rPr lang="es-MX" dirty="0" err="1" smtClean="0"/>
              <a:t>Value</a:t>
            </a:r>
            <a:endParaRPr lang="es-MX" dirty="0" smtClean="0"/>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029200" y="-349257"/>
            <a:ext cx="7162799" cy="1285545"/>
          </a:xfrm>
        </p:spPr>
        <p:txBody>
          <a:bodyPr>
            <a:normAutofit/>
          </a:bodyPr>
          <a:lstStyle/>
          <a:p>
            <a:r>
              <a:rPr lang="es-MX" sz="3600" dirty="0" smtClean="0">
                <a:solidFill>
                  <a:schemeClr val="bg1"/>
                </a:solidFill>
              </a:rPr>
              <a:t>Flujos de caja con respecto a la firma</a:t>
            </a:r>
            <a:endParaRPr lang="es-MX" sz="36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 y="1495425"/>
            <a:ext cx="12068175" cy="3661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0905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50" y="1577989"/>
            <a:ext cx="11544300" cy="3702021"/>
          </a:xfrm>
        </p:spPr>
        <p:txBody>
          <a:bodyPr/>
          <a:lstStyle/>
          <a:p>
            <a:pPr marL="0" indent="0" algn="ctr">
              <a:buNone/>
            </a:pPr>
            <a:r>
              <a:rPr lang="es-MX" sz="3200" b="1" dirty="0" smtClean="0"/>
              <a:t>Análisis de Sensibilidad</a:t>
            </a:r>
          </a:p>
          <a:p>
            <a:pPr marL="0" indent="0" algn="just">
              <a:buNone/>
            </a:pPr>
            <a:r>
              <a:rPr lang="es-MX" dirty="0" smtClean="0"/>
              <a:t>El análisis de sensibilidad compara dos variables con respecto a un valor y realiza un cálculo intercambiando estas dos variables para analizar la sensibilidad del resultado con respecto a estas dos. </a:t>
            </a:r>
          </a:p>
          <a:p>
            <a:pPr marL="0" indent="0" algn="just">
              <a:buNone/>
            </a:pPr>
            <a:r>
              <a:rPr lang="es-MX" dirty="0" smtClean="0"/>
              <a:t>Muy útil para la valoración del precio de la acción para el estudio de su sensibilidad con el valor del WACC y crecimiento porcentual anual.</a:t>
            </a:r>
            <a:endParaRPr lang="es-MX" dirty="0"/>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Concepto</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a:t>
            </a:r>
            <a:endParaRPr lang="es-MX" sz="2000" i="1" dirty="0"/>
          </a:p>
        </p:txBody>
      </p:sp>
    </p:spTree>
    <p:extLst>
      <p:ext uri="{BB962C8B-B14F-4D97-AF65-F5344CB8AC3E}">
        <p14:creationId xmlns:p14="http://schemas.microsoft.com/office/powerpoint/2010/main" val="25976879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Descripción de negocio</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291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749271"/>
          </a:xfrm>
        </p:spPr>
        <p:txBody>
          <a:bodyPr>
            <a:normAutofit/>
          </a:bodyPr>
          <a:lstStyle/>
          <a:p>
            <a:pPr marL="0" indent="0" algn="ctr">
              <a:buNone/>
            </a:pPr>
            <a:r>
              <a:rPr lang="es-MX" dirty="0" err="1" smtClean="0"/>
              <a:t>Discounted</a:t>
            </a:r>
            <a:r>
              <a:rPr lang="es-MX" dirty="0" smtClean="0"/>
              <a:t> Cash </a:t>
            </a:r>
            <a:r>
              <a:rPr lang="es-MX" dirty="0" err="1" smtClean="0"/>
              <a:t>Flow</a:t>
            </a:r>
            <a:endParaRPr lang="es-MX" dirty="0" smtClean="0"/>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295822" y="-349257"/>
            <a:ext cx="6896177" cy="1285545"/>
          </a:xfrm>
        </p:spPr>
        <p:txBody>
          <a:bodyPr>
            <a:normAutofit/>
          </a:bodyPr>
          <a:lstStyle/>
          <a:p>
            <a:r>
              <a:rPr lang="es-MX" sz="3600" dirty="0" smtClean="0">
                <a:solidFill>
                  <a:schemeClr val="bg1"/>
                </a:solidFill>
              </a:rPr>
              <a:t>Modelo DCF</a:t>
            </a:r>
            <a:endParaRPr lang="es-MX" sz="36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756" y="1142781"/>
            <a:ext cx="8472488" cy="491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4401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749271"/>
          </a:xfrm>
        </p:spPr>
        <p:txBody>
          <a:bodyPr>
            <a:normAutofit/>
          </a:bodyPr>
          <a:lstStyle/>
          <a:p>
            <a:pPr marL="0" indent="0" algn="ctr">
              <a:buNone/>
            </a:pPr>
            <a:r>
              <a:rPr lang="es-MX" dirty="0" err="1" smtClean="0"/>
              <a:t>Sensitivity</a:t>
            </a:r>
            <a:r>
              <a:rPr lang="es-MX" dirty="0" smtClean="0"/>
              <a:t> </a:t>
            </a:r>
            <a:r>
              <a:rPr lang="es-MX" dirty="0" err="1" smtClean="0"/>
              <a:t>Analysis</a:t>
            </a:r>
            <a:endParaRPr lang="es-MX" dirty="0" smtClean="0"/>
          </a:p>
        </p:txBody>
      </p:sp>
      <p:sp>
        <p:nvSpPr>
          <p:cNvPr id="4" name="3 Rectángulo"/>
          <p:cNvSpPr/>
          <p:nvPr/>
        </p:nvSpPr>
        <p:spPr>
          <a:xfrm>
            <a:off x="0" y="0"/>
            <a:ext cx="12192000" cy="533400"/>
          </a:xfrm>
          <a:prstGeom prst="rect">
            <a:avLst/>
          </a:prstGeom>
          <a:solidFill>
            <a:srgbClr val="C0000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Modelado Financiero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295822" y="-349257"/>
            <a:ext cx="6896177" cy="1285545"/>
          </a:xfrm>
        </p:spPr>
        <p:txBody>
          <a:bodyPr>
            <a:normAutofit/>
          </a:bodyPr>
          <a:lstStyle/>
          <a:p>
            <a:r>
              <a:rPr lang="es-MX" sz="3600" dirty="0" smtClean="0">
                <a:solidFill>
                  <a:schemeClr val="bg1"/>
                </a:solidFill>
              </a:rPr>
              <a:t>Análisis de Sensibilidad</a:t>
            </a:r>
            <a:endParaRPr lang="es-MX" sz="3600" dirty="0">
              <a:solidFill>
                <a:schemeClr val="bg1"/>
              </a:solidFill>
            </a:endParaRPr>
          </a:p>
        </p:txBody>
      </p:sp>
      <p:sp>
        <p:nvSpPr>
          <p:cNvPr id="8"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BIWS &amp; </a:t>
            </a:r>
            <a:r>
              <a:rPr lang="es-MX" sz="2000" i="1" dirty="0" err="1" smtClean="0"/>
              <a:t>annual</a:t>
            </a:r>
            <a:r>
              <a:rPr lang="es-MX" sz="2000" i="1" dirty="0" smtClean="0"/>
              <a:t> </a:t>
            </a:r>
            <a:r>
              <a:rPr lang="es-MX" sz="2000" i="1" dirty="0" err="1" smtClean="0"/>
              <a:t>filings</a:t>
            </a:r>
            <a:endParaRPr lang="es-MX" sz="2000" i="1"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2" y="1981200"/>
            <a:ext cx="1203101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4401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Análisis Técnico</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1821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1809750"/>
            <a:ext cx="11544300" cy="4114800"/>
          </a:xfrm>
        </p:spPr>
        <p:txBody>
          <a:bodyPr>
            <a:normAutofit/>
          </a:bodyPr>
          <a:lstStyle/>
          <a:p>
            <a:pPr marL="0" indent="0" algn="ctr">
              <a:buNone/>
            </a:pPr>
            <a:r>
              <a:rPr lang="es-MX" sz="3200" b="1" dirty="0" smtClean="0"/>
              <a:t>Análisis Técnico</a:t>
            </a:r>
          </a:p>
          <a:p>
            <a:pPr marL="0" indent="0" algn="just">
              <a:buNone/>
            </a:pPr>
            <a:r>
              <a:rPr lang="es-MX" sz="3200" dirty="0" smtClean="0"/>
              <a:t>El análisis técnico es una herramienta que utilizan los analistas de portafolios de inversión utilizando gráficos y cálculos matemáticos para brindar noción sobre el precio y volumen de la acción, así implementando estrategias para obtener rentabilidad. </a:t>
            </a:r>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sp>
        <p:nvSpPr>
          <p:cNvPr id="9"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20579325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buNone/>
            </a:pPr>
            <a:r>
              <a:rPr lang="es-MX" dirty="0" smtClean="0"/>
              <a:t>Precio de la acción de </a:t>
            </a:r>
            <a:r>
              <a:rPr lang="es-MX" dirty="0" err="1" smtClean="0"/>
              <a:t>amazon</a:t>
            </a:r>
            <a:r>
              <a:rPr lang="es-MX" dirty="0" smtClean="0"/>
              <a:t>.</a:t>
            </a:r>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39" y="1200150"/>
            <a:ext cx="10817921" cy="499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42422280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buNone/>
            </a:pPr>
            <a:r>
              <a:rPr lang="es-MX" dirty="0" smtClean="0"/>
              <a:t>Promedios móviles.</a:t>
            </a:r>
            <a:endParaRPr lang="es-MX" dirty="0"/>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828" y="1314449"/>
            <a:ext cx="10564343"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14602794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buNone/>
            </a:pPr>
            <a:r>
              <a:rPr lang="es-MX" dirty="0" smtClean="0"/>
              <a:t>1 Tendencia 2 Bandas </a:t>
            </a:r>
            <a:r>
              <a:rPr lang="es-MX" dirty="0" err="1" smtClean="0"/>
              <a:t>Bollinger</a:t>
            </a:r>
            <a:r>
              <a:rPr lang="es-MX" dirty="0" smtClean="0"/>
              <a:t> 3 Nivel de soporte y resistencia</a:t>
            </a:r>
            <a:endParaRPr lang="es-MX" dirty="0"/>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897" y="1085850"/>
            <a:ext cx="10068206"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21455755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buNone/>
            </a:pPr>
            <a:r>
              <a:rPr lang="es-MX" dirty="0" smtClean="0"/>
              <a:t>1 Perfil de volumen 2 Oscilador de </a:t>
            </a:r>
            <a:r>
              <a:rPr lang="es-MX" dirty="0" err="1" smtClean="0"/>
              <a:t>Momentum</a:t>
            </a:r>
            <a:r>
              <a:rPr lang="es-MX" dirty="0" smtClean="0"/>
              <a:t> 3 RSI</a:t>
            </a:r>
            <a:endParaRPr lang="es-MX" dirty="0"/>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58" y="1014332"/>
            <a:ext cx="10390683" cy="5329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27417756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8022" y="622329"/>
            <a:ext cx="11982527" cy="5302221"/>
          </a:xfrm>
        </p:spPr>
        <p:txBody>
          <a:bodyPr>
            <a:normAutofit/>
          </a:bodyPr>
          <a:lstStyle/>
          <a:p>
            <a:pPr marL="0" indent="0">
              <a:buNone/>
            </a:pPr>
            <a:r>
              <a:rPr lang="es-MX" dirty="0" smtClean="0"/>
              <a:t>1 Volumen en Balance 2 </a:t>
            </a:r>
            <a:r>
              <a:rPr lang="es-MX" dirty="0" err="1" smtClean="0"/>
              <a:t>Linea</a:t>
            </a:r>
            <a:r>
              <a:rPr lang="es-MX" dirty="0" smtClean="0"/>
              <a:t> </a:t>
            </a:r>
            <a:r>
              <a:rPr lang="es-MX" dirty="0" err="1" smtClean="0"/>
              <a:t>Accumulation</a:t>
            </a:r>
            <a:r>
              <a:rPr lang="es-MX" dirty="0" smtClean="0"/>
              <a:t> </a:t>
            </a:r>
            <a:r>
              <a:rPr lang="es-MX" dirty="0" err="1"/>
              <a:t>Distribution</a:t>
            </a:r>
            <a:r>
              <a:rPr lang="es-MX" dirty="0"/>
              <a:t> </a:t>
            </a:r>
            <a:r>
              <a:rPr lang="es-MX" dirty="0" smtClean="0"/>
              <a:t>3 Oscilador </a:t>
            </a:r>
            <a:r>
              <a:rPr lang="es-MX" dirty="0" err="1" smtClean="0"/>
              <a:t>Estócastico</a:t>
            </a:r>
            <a:endParaRPr lang="es-MX" dirty="0"/>
          </a:p>
          <a:p>
            <a:pPr marL="0" indent="0">
              <a:buNone/>
            </a:pPr>
            <a:endParaRPr lang="es-MX" dirty="0"/>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43000"/>
            <a:ext cx="10515599" cy="508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25927030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5302221"/>
          </a:xfrm>
        </p:spPr>
        <p:txBody>
          <a:bodyPr>
            <a:normAutofit/>
          </a:bodyPr>
          <a:lstStyle/>
          <a:p>
            <a:pPr marL="0" indent="0">
              <a:buNone/>
            </a:pPr>
            <a:r>
              <a:rPr lang="es-MX" dirty="0" smtClean="0"/>
              <a:t>1, 2 Oscilador </a:t>
            </a:r>
            <a:r>
              <a:rPr lang="es-MX" dirty="0" err="1" smtClean="0"/>
              <a:t>Aroon</a:t>
            </a:r>
            <a:r>
              <a:rPr lang="es-MX" dirty="0" smtClean="0"/>
              <a:t>  3MACD</a:t>
            </a:r>
            <a:endParaRPr lang="es-MX" dirty="0"/>
          </a:p>
        </p:txBody>
      </p:sp>
      <p:sp>
        <p:nvSpPr>
          <p:cNvPr id="4" name="3 Rectángulo"/>
          <p:cNvSpPr/>
          <p:nvPr/>
        </p:nvSpPr>
        <p:spPr>
          <a:xfrm>
            <a:off x="0" y="0"/>
            <a:ext cx="12192000" cy="533400"/>
          </a:xfrm>
          <a:prstGeom prst="rect">
            <a:avLst/>
          </a:prstGeom>
          <a:solidFill>
            <a:srgbClr val="7030A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Análisis Técnico</a:t>
            </a:r>
            <a:endParaRPr lang="en-US" sz="2400" dirty="0">
              <a:solidFill>
                <a:schemeClr val="bg1"/>
              </a:solidFill>
              <a:latin typeface="Arial Black" panose="020B0A04020102020204" pitchFamily="34" charset="0"/>
              <a:cs typeface="Arial" panose="020B0604020202020204" pitchFamily="34" charset="0"/>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a:t>
            </a:r>
            <a:r>
              <a:rPr lang="es-MX" sz="2000" i="1" dirty="0" err="1" smtClean="0"/>
              <a:t>Yahoo</a:t>
            </a:r>
            <a:r>
              <a:rPr lang="es-MX" sz="2000" i="1" dirty="0" smtClean="0"/>
              <a:t> </a:t>
            </a:r>
            <a:r>
              <a:rPr lang="es-MX" sz="2000" i="1" dirty="0" err="1" smtClean="0"/>
              <a:t>finance</a:t>
            </a:r>
            <a:endParaRPr lang="es-MX" sz="2000" i="1"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97" y="1119188"/>
            <a:ext cx="10696605" cy="507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ítulo 1">
            <a:extLst>
              <a:ext uri="{FF2B5EF4-FFF2-40B4-BE49-F238E27FC236}">
                <a16:creationId xmlns:a16="http://schemas.microsoft.com/office/drawing/2014/main" xmlns="" id="{14E37D25-66D4-458E-B21F-A197375002B6}"/>
              </a:ext>
            </a:extLst>
          </p:cNvPr>
          <p:cNvSpPr txBox="1">
            <a:spLocks/>
          </p:cNvSpPr>
          <p:nvPr/>
        </p:nvSpPr>
        <p:spPr>
          <a:xfrm>
            <a:off x="7277101" y="-349257"/>
            <a:ext cx="4633852" cy="1285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dirty="0" smtClean="0">
                <a:solidFill>
                  <a:schemeClr val="bg1"/>
                </a:solidFill>
              </a:rPr>
              <a:t>Indicadores Técnicos</a:t>
            </a:r>
            <a:endParaRPr lang="es-MX" sz="4000" dirty="0">
              <a:solidFill>
                <a:schemeClr val="bg1"/>
              </a:solidFill>
            </a:endParaRPr>
          </a:p>
        </p:txBody>
      </p:sp>
    </p:spTree>
    <p:extLst>
      <p:ext uri="{BB962C8B-B14F-4D97-AF65-F5344CB8AC3E}">
        <p14:creationId xmlns:p14="http://schemas.microsoft.com/office/powerpoint/2010/main" val="528712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838200" y="1866900"/>
            <a:ext cx="10515600" cy="2857499"/>
          </a:xfrm>
        </p:spPr>
        <p:txBody>
          <a:bodyPr>
            <a:normAutofit/>
          </a:bodyPr>
          <a:lstStyle/>
          <a:p>
            <a:pPr marL="0" indent="0" algn="just">
              <a:buNone/>
            </a:pPr>
            <a:r>
              <a:rPr lang="es-MX" sz="3200" b="1" dirty="0" smtClean="0"/>
              <a:t>Amazon</a:t>
            </a:r>
            <a:r>
              <a:rPr lang="es-MX" sz="3200" dirty="0" smtClean="0"/>
              <a:t> ejecuta un modelo de negocio de plataforma como modelo central con varias unidades de negocio dentro. Algunas unidades como Prime transmisión de contenido, negocio de publicidad, plataforma de comercio electrónico y servicios de software.</a:t>
            </a:r>
            <a:endParaRPr lang="es-MX" sz="3200" dirty="0"/>
          </a:p>
        </p:txBody>
      </p:sp>
      <p:sp>
        <p:nvSpPr>
          <p:cNvPr id="4" name="3 Rectángulo"/>
          <p:cNvSpPr/>
          <p:nvPr/>
        </p:nvSpPr>
        <p:spPr>
          <a:xfrm>
            <a:off x="0" y="0"/>
            <a:ext cx="12192000" cy="53340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Descripción de negocio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a:solidFill>
                  <a:schemeClr val="bg1"/>
                </a:solidFill>
              </a:rPr>
              <a:t>INTRODUCCIÓN</a:t>
            </a:r>
          </a:p>
        </p:txBody>
      </p:sp>
    </p:spTree>
    <p:extLst>
      <p:ext uri="{BB962C8B-B14F-4D97-AF65-F5344CB8AC3E}">
        <p14:creationId xmlns:p14="http://schemas.microsoft.com/office/powerpoint/2010/main" val="17173835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Recursos </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562600" y="-349257"/>
            <a:ext cx="6348353" cy="1285545"/>
          </a:xfrm>
        </p:spPr>
        <p:txBody>
          <a:bodyPr>
            <a:normAutofit/>
          </a:bodyPr>
          <a:lstStyle/>
          <a:p>
            <a:r>
              <a:rPr lang="es-MX" sz="4000" dirty="0" err="1" smtClean="0">
                <a:solidFill>
                  <a:schemeClr val="bg1"/>
                </a:solidFill>
              </a:rPr>
              <a:t>Appendix</a:t>
            </a:r>
            <a:r>
              <a:rPr lang="es-MX" sz="4000" dirty="0" smtClean="0">
                <a:solidFill>
                  <a:schemeClr val="bg1"/>
                </a:solidFill>
              </a:rPr>
              <a:t> A Estado de Balance</a:t>
            </a:r>
            <a:endParaRPr lang="es-MX" sz="4000" dirty="0">
              <a:solidFill>
                <a:schemeClr val="bg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22" y="2514600"/>
            <a:ext cx="2670613"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2" y="533401"/>
            <a:ext cx="4600575" cy="6152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41104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Recursos </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372100" y="-349257"/>
            <a:ext cx="6538853" cy="1285545"/>
          </a:xfrm>
        </p:spPr>
        <p:txBody>
          <a:bodyPr>
            <a:normAutofit/>
          </a:bodyPr>
          <a:lstStyle/>
          <a:p>
            <a:r>
              <a:rPr lang="es-MX" sz="4000" dirty="0" err="1" smtClean="0">
                <a:solidFill>
                  <a:schemeClr val="bg1"/>
                </a:solidFill>
              </a:rPr>
              <a:t>Appendix</a:t>
            </a:r>
            <a:r>
              <a:rPr lang="es-MX" sz="4000" dirty="0" smtClean="0">
                <a:solidFill>
                  <a:schemeClr val="bg1"/>
                </a:solidFill>
              </a:rPr>
              <a:t> B Estado de Ingresos</a:t>
            </a:r>
            <a:endParaRPr lang="es-MX" sz="4000"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62" y="2505075"/>
            <a:ext cx="2758188"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736" y="533401"/>
            <a:ext cx="5458528" cy="632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1043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Recursos </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372100" y="-349257"/>
            <a:ext cx="6538853" cy="1285545"/>
          </a:xfrm>
        </p:spPr>
        <p:txBody>
          <a:bodyPr>
            <a:normAutofit/>
          </a:bodyPr>
          <a:lstStyle/>
          <a:p>
            <a:r>
              <a:rPr lang="es-MX" sz="4000" dirty="0" err="1" smtClean="0">
                <a:solidFill>
                  <a:schemeClr val="bg1"/>
                </a:solidFill>
              </a:rPr>
              <a:t>Appendix</a:t>
            </a:r>
            <a:r>
              <a:rPr lang="es-MX" sz="4000" dirty="0" smtClean="0">
                <a:solidFill>
                  <a:schemeClr val="bg1"/>
                </a:solidFill>
              </a:rPr>
              <a:t> C Flujo de Caja</a:t>
            </a:r>
            <a:endParaRPr lang="es-MX" sz="4000"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2493169"/>
            <a:ext cx="2721211" cy="187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50" y="533401"/>
            <a:ext cx="8896350"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75" y="3962400"/>
            <a:ext cx="88868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4074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533400"/>
          </a:xfrm>
          <a:prstGeom prst="rect">
            <a:avLst/>
          </a:prstGeom>
          <a:solidFill>
            <a:schemeClr val="accent6">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Recursos </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5372100" y="-349257"/>
            <a:ext cx="6538853" cy="1285545"/>
          </a:xfrm>
        </p:spPr>
        <p:txBody>
          <a:bodyPr>
            <a:normAutofit/>
          </a:bodyPr>
          <a:lstStyle/>
          <a:p>
            <a:r>
              <a:rPr lang="es-MX" sz="4000" dirty="0" err="1" smtClean="0">
                <a:solidFill>
                  <a:schemeClr val="bg1"/>
                </a:solidFill>
              </a:rPr>
              <a:t>Appendix</a:t>
            </a:r>
            <a:r>
              <a:rPr lang="es-MX" sz="4000" dirty="0" smtClean="0">
                <a:solidFill>
                  <a:schemeClr val="bg1"/>
                </a:solidFill>
              </a:rPr>
              <a:t> D Estimaciones</a:t>
            </a:r>
            <a:endParaRPr lang="es-MX" sz="4000" dirty="0">
              <a:solidFill>
                <a:schemeClr val="bg1"/>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9338"/>
            <a:ext cx="12192000" cy="531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6225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El programa </a:t>
            </a:r>
            <a:r>
              <a:rPr lang="es-ES" sz="2400" dirty="0" smtClean="0"/>
              <a:t>Análisis de capital proporciona </a:t>
            </a:r>
            <a:r>
              <a:rPr lang="es-ES" sz="2400" dirty="0"/>
              <a:t>datos y comentarios completos sobre los mercados globales sin referencia a los productos. Diseñado para ayudar a comprender y respaldar la toma de decisiones de inversión, el programa explora las implicaciones de los datos económicos actuales y las condiciones cambiantes del mercado.</a:t>
            </a:r>
            <a:endParaRPr lang="en-US" sz="2400" dirty="0"/>
          </a:p>
        </p:txBody>
      </p:sp>
      <p:sp>
        <p:nvSpPr>
          <p:cNvPr id="9" name="8 CuadroTexto"/>
          <p:cNvSpPr txBox="1"/>
          <p:nvPr/>
        </p:nvSpPr>
        <p:spPr>
          <a:xfrm>
            <a:off x="2040501" y="228601"/>
            <a:ext cx="8155524" cy="830997"/>
          </a:xfrm>
          <a:prstGeom prst="rect">
            <a:avLst/>
          </a:prstGeom>
          <a:noFill/>
        </p:spPr>
        <p:txBody>
          <a:bodyPr wrap="square" rtlCol="0">
            <a:spAutoFit/>
          </a:bodyPr>
          <a:lstStyle/>
          <a:p>
            <a:pPr algn="ctr"/>
            <a:r>
              <a:rPr lang="es-MX" sz="4800" dirty="0" smtClean="0">
                <a:solidFill>
                  <a:schemeClr val="bg1"/>
                </a:solidFill>
                <a:latin typeface="Arial Black" panose="020B0A04020102020204" pitchFamily="34" charset="0"/>
              </a:rPr>
              <a:t>Riesgos y comentarios</a:t>
            </a:r>
            <a:endParaRPr lang="en-US" sz="4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177778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171450" y="1076325"/>
            <a:ext cx="5924550" cy="5267326"/>
          </a:xfrm>
        </p:spPr>
        <p:txBody>
          <a:bodyPr>
            <a:normAutofit fontScale="92500" lnSpcReduction="20000"/>
          </a:bodyPr>
          <a:lstStyle/>
          <a:p>
            <a:pPr marL="0" indent="0">
              <a:buNone/>
            </a:pPr>
            <a:r>
              <a:rPr lang="es-MX" b="1" dirty="0" smtClean="0"/>
              <a:t>Como hace dinero Amazon ?</a:t>
            </a:r>
          </a:p>
          <a:p>
            <a:pPr marL="0" indent="0">
              <a:buNone/>
            </a:pPr>
            <a:r>
              <a:rPr lang="es-MX" dirty="0" smtClean="0"/>
              <a:t>Amazon se divide en varios segmentos, </a:t>
            </a:r>
          </a:p>
          <a:p>
            <a:pPr marL="514350" indent="-514350">
              <a:buFont typeface="+mj-lt"/>
              <a:buAutoNum type="arabicPeriod"/>
            </a:pPr>
            <a:r>
              <a:rPr lang="es-MX" b="1" dirty="0" smtClean="0"/>
              <a:t>amazon.com </a:t>
            </a:r>
            <a:r>
              <a:rPr lang="es-MX" dirty="0" smtClean="0"/>
              <a:t>que es la venta de bienes el cual representa un 50 % de sus ingresos.</a:t>
            </a:r>
          </a:p>
          <a:p>
            <a:pPr marL="514350" indent="-514350">
              <a:buFont typeface="+mj-lt"/>
              <a:buAutoNum type="arabicPeriod"/>
            </a:pPr>
            <a:r>
              <a:rPr lang="es-MX" b="1" dirty="0" smtClean="0"/>
              <a:t>Amazon Web Services, </a:t>
            </a:r>
            <a:r>
              <a:rPr lang="es-MX" dirty="0" smtClean="0"/>
              <a:t>servicios basados en la nube a PYMES y grandes corporativos</a:t>
            </a:r>
          </a:p>
          <a:p>
            <a:pPr marL="514350" indent="-514350">
              <a:buFont typeface="+mj-lt"/>
              <a:buAutoNum type="arabicPeriod"/>
            </a:pPr>
            <a:r>
              <a:rPr lang="es-MX" b="1" dirty="0" smtClean="0"/>
              <a:t>Tiendas físicas </a:t>
            </a:r>
            <a:r>
              <a:rPr lang="es-MX" dirty="0" smtClean="0"/>
              <a:t>las cuales representan el 6 % de las ventas.</a:t>
            </a:r>
          </a:p>
          <a:p>
            <a:pPr marL="514350" indent="-514350">
              <a:buFont typeface="+mj-lt"/>
              <a:buAutoNum type="arabicPeriod"/>
            </a:pPr>
            <a:r>
              <a:rPr lang="es-MX" b="1" dirty="0" smtClean="0"/>
              <a:t>Amazon prime </a:t>
            </a:r>
            <a:r>
              <a:rPr lang="es-MX" dirty="0" smtClean="0"/>
              <a:t>quien brinda servicios de streaming con un amplio contenido.</a:t>
            </a:r>
          </a:p>
          <a:p>
            <a:pPr marL="514350" indent="-514350">
              <a:buFont typeface="+mj-lt"/>
              <a:buAutoNum type="arabicPeriod"/>
            </a:pPr>
            <a:r>
              <a:rPr lang="es-MX" b="1" dirty="0" smtClean="0"/>
              <a:t>Otros</a:t>
            </a:r>
            <a:r>
              <a:rPr lang="es-MX" dirty="0" smtClean="0"/>
              <a:t>, venta de tercer partido en servicios.</a:t>
            </a:r>
          </a:p>
          <a:p>
            <a:pPr marL="0" indent="0">
              <a:buNone/>
            </a:pPr>
            <a:endParaRPr lang="es-MX" dirty="0"/>
          </a:p>
        </p:txBody>
      </p:sp>
      <p:sp>
        <p:nvSpPr>
          <p:cNvPr id="4" name="3 Rectángulo"/>
          <p:cNvSpPr/>
          <p:nvPr/>
        </p:nvSpPr>
        <p:spPr>
          <a:xfrm>
            <a:off x="0" y="0"/>
            <a:ext cx="12192000" cy="53340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Descripción de negocio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AMAZON</a:t>
            </a:r>
            <a:endParaRPr lang="es-MX" sz="4000" dirty="0">
              <a:solidFill>
                <a:schemeClr val="bg1"/>
              </a:solidFill>
            </a:endParaRPr>
          </a:p>
        </p:txBody>
      </p:sp>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000" i="1" dirty="0" smtClean="0"/>
              <a:t>Fuente: </a:t>
            </a:r>
            <a:r>
              <a:rPr lang="en-US" sz="2000" i="1" dirty="0" smtClean="0"/>
              <a:t>SEC Amazon filings</a:t>
            </a:r>
            <a:endParaRPr lang="es-MX" sz="2000" i="1"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025" y="709613"/>
            <a:ext cx="5657850"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Marcador de contenido 2">
            <a:extLst>
              <a:ext uri="{FF2B5EF4-FFF2-40B4-BE49-F238E27FC236}">
                <a16:creationId xmlns:a16="http://schemas.microsoft.com/office/drawing/2014/main" xmlns="" id="{4F4C9AD9-3176-450E-AA73-964E37534E62}"/>
              </a:ext>
            </a:extLst>
          </p:cNvPr>
          <p:cNvSpPr txBox="1">
            <a:spLocks/>
          </p:cNvSpPr>
          <p:nvPr/>
        </p:nvSpPr>
        <p:spPr>
          <a:xfrm>
            <a:off x="6934200" y="6238876"/>
            <a:ext cx="42291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000" i="1" dirty="0" smtClean="0"/>
              <a:t>Desglose de las ventas de Amazon.</a:t>
            </a:r>
            <a:endParaRPr lang="es-MX" sz="2000" i="1" dirty="0"/>
          </a:p>
        </p:txBody>
      </p:sp>
    </p:spTree>
    <p:extLst>
      <p:ext uri="{BB962C8B-B14F-4D97-AF65-F5344CB8AC3E}">
        <p14:creationId xmlns:p14="http://schemas.microsoft.com/office/powerpoint/2010/main" val="3152052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4F4C9AD9-3176-450E-AA73-964E37534E62}"/>
              </a:ext>
            </a:extLst>
          </p:cNvPr>
          <p:cNvSpPr>
            <a:spLocks noGrp="1"/>
          </p:cNvSpPr>
          <p:nvPr>
            <p:ph idx="1"/>
          </p:nvPr>
        </p:nvSpPr>
        <p:spPr>
          <a:xfrm>
            <a:off x="323849" y="622329"/>
            <a:ext cx="11544300" cy="1889919"/>
          </a:xfrm>
        </p:spPr>
        <p:txBody>
          <a:bodyPr/>
          <a:lstStyle/>
          <a:p>
            <a:pPr marL="0" indent="0" algn="just">
              <a:buNone/>
            </a:pPr>
            <a:r>
              <a:rPr lang="es-MX" dirty="0" smtClean="0"/>
              <a:t>El valor del mercado de Amazon  en ventas minoristas asciende a los 1.4 Trillones de dólares posicionando a la compañía como número 1 en valor sumando el valor de 9 compañías similares.</a:t>
            </a:r>
            <a:endParaRPr lang="es-MX" dirty="0"/>
          </a:p>
        </p:txBody>
      </p:sp>
      <p:sp>
        <p:nvSpPr>
          <p:cNvPr id="4" name="3 Rectángulo"/>
          <p:cNvSpPr/>
          <p:nvPr/>
        </p:nvSpPr>
        <p:spPr>
          <a:xfrm>
            <a:off x="0" y="0"/>
            <a:ext cx="12192000" cy="53340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xmlns="" id="{E7341291-AAC1-B848-99C3-FFDD2EF4CCBA}"/>
              </a:ext>
            </a:extLst>
          </p:cNvPr>
          <p:cNvSpPr txBox="1">
            <a:spLocks/>
          </p:cNvSpPr>
          <p:nvPr/>
        </p:nvSpPr>
        <p:spPr>
          <a:xfrm>
            <a:off x="38022" y="53631"/>
            <a:ext cx="4483854" cy="4797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s-ES" sz="2400" dirty="0" smtClean="0">
                <a:solidFill>
                  <a:schemeClr val="bg1"/>
                </a:solidFill>
                <a:latin typeface="Arial Black" panose="020B0A04020102020204" pitchFamily="34" charset="0"/>
                <a:cs typeface="Arial" panose="020B0604020202020204" pitchFamily="34" charset="0"/>
              </a:rPr>
              <a:t>Descripción de negocio</a:t>
            </a:r>
            <a:endParaRPr lang="en-US" sz="2400" dirty="0">
              <a:solidFill>
                <a:schemeClr val="bg1"/>
              </a:solidFill>
              <a:latin typeface="Arial Black" panose="020B0A040201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xmlns="" id="{14E37D25-66D4-458E-B21F-A197375002B6}"/>
              </a:ext>
            </a:extLst>
          </p:cNvPr>
          <p:cNvSpPr>
            <a:spLocks noGrp="1"/>
          </p:cNvSpPr>
          <p:nvPr>
            <p:ph type="title"/>
          </p:nvPr>
        </p:nvSpPr>
        <p:spPr>
          <a:xfrm>
            <a:off x="7595261" y="-349257"/>
            <a:ext cx="4315691" cy="1285545"/>
          </a:xfrm>
        </p:spPr>
        <p:txBody>
          <a:bodyPr>
            <a:normAutofit/>
          </a:bodyPr>
          <a:lstStyle/>
          <a:p>
            <a:r>
              <a:rPr lang="es-MX" sz="4000" dirty="0" smtClean="0">
                <a:solidFill>
                  <a:schemeClr val="bg1"/>
                </a:solidFill>
              </a:rPr>
              <a:t>MERCADO</a:t>
            </a:r>
            <a:endParaRPr lang="es-MX" sz="4000"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949" y="2076450"/>
            <a:ext cx="7555789"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arcador de contenido 2">
            <a:extLst>
              <a:ext uri="{FF2B5EF4-FFF2-40B4-BE49-F238E27FC236}">
                <a16:creationId xmlns:a16="http://schemas.microsoft.com/office/drawing/2014/main" xmlns="" id="{4F4C9AD9-3176-450E-AA73-964E37534E62}"/>
              </a:ext>
            </a:extLst>
          </p:cNvPr>
          <p:cNvSpPr txBox="1">
            <a:spLocks/>
          </p:cNvSpPr>
          <p:nvPr/>
        </p:nvSpPr>
        <p:spPr>
          <a:xfrm>
            <a:off x="38022" y="6343651"/>
            <a:ext cx="10515600" cy="51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i="1" dirty="0" smtClean="0"/>
              <a:t>Fuente: STATISTA </a:t>
            </a:r>
            <a:endParaRPr lang="es-MX" sz="2000" i="1" dirty="0"/>
          </a:p>
        </p:txBody>
      </p:sp>
    </p:spTree>
    <p:extLst>
      <p:ext uri="{BB962C8B-B14F-4D97-AF65-F5344CB8AC3E}">
        <p14:creationId xmlns:p14="http://schemas.microsoft.com/office/powerpoint/2010/main" val="3510623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1"/>
            <a:ext cx="12192000" cy="5740311"/>
          </a:xfrm>
          <a:prstGeom prst="rect">
            <a:avLst/>
          </a:prstGeom>
          <a:solidFill>
            <a:srgbClr val="92D050"/>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379511" y="2644170"/>
            <a:ext cx="8542881" cy="830997"/>
          </a:xfrm>
          <a:prstGeom prst="rect">
            <a:avLst/>
          </a:prstGeom>
          <a:noFill/>
        </p:spPr>
        <p:txBody>
          <a:bodyPr wrap="square" rtlCol="0">
            <a:spAutoFit/>
          </a:bodyPr>
          <a:lstStyle/>
          <a:p>
            <a:r>
              <a:rPr lang="es-MX" sz="4800" u="sng" dirty="0" smtClean="0">
                <a:solidFill>
                  <a:schemeClr val="bg1"/>
                </a:solidFill>
                <a:latin typeface="Arial Black" panose="020B0A04020102020204" pitchFamily="34" charset="0"/>
              </a:rPr>
              <a:t>Análisis fundamental</a:t>
            </a:r>
            <a:endParaRPr lang="en-US" sz="4800" u="sng" baseline="30000" dirty="0">
              <a:solidFill>
                <a:schemeClr val="bg1"/>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xmlns="" id="{0A43E2F2-06F0-0D41-8635-122A9CD27289}"/>
              </a:ext>
            </a:extLst>
          </p:cNvPr>
          <p:cNvSpPr txBox="1">
            <a:spLocks/>
          </p:cNvSpPr>
          <p:nvPr/>
        </p:nvSpPr>
        <p:spPr>
          <a:xfrm>
            <a:off x="405025" y="3567500"/>
            <a:ext cx="3628473" cy="6235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MX" sz="1800" dirty="0" smtClean="0">
                <a:solidFill>
                  <a:schemeClr val="bg1"/>
                </a:solidFill>
              </a:rPr>
              <a:t>2T 2021 | 31 Julio, 2021</a:t>
            </a:r>
            <a:endParaRPr lang="en-US" sz="1800" dirty="0">
              <a:solidFill>
                <a:schemeClr val="bg1"/>
              </a:solidFill>
            </a:endParaRPr>
          </a:p>
        </p:txBody>
      </p:sp>
      <p:pic>
        <p:nvPicPr>
          <p:cNvPr id="7" name="Picture 2" descr="Smart Data Analytics"/>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239250" y="5761608"/>
            <a:ext cx="2952750" cy="110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521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2617</TotalTime>
  <Words>1869</Words>
  <Application>Microsoft Office PowerPoint</Application>
  <PresentationFormat>Personalizado</PresentationFormat>
  <Paragraphs>290</Paragraphs>
  <Slides>64</Slides>
  <Notes>0</Notes>
  <HiddenSlides>0</HiddenSlides>
  <MMClips>0</MMClips>
  <ScaleCrop>false</ScaleCrop>
  <HeadingPairs>
    <vt:vector size="4" baseType="variant">
      <vt:variant>
        <vt:lpstr>Tema</vt:lpstr>
      </vt:variant>
      <vt:variant>
        <vt:i4>1</vt:i4>
      </vt:variant>
      <vt:variant>
        <vt:lpstr>Títulos de diapositiva</vt:lpstr>
      </vt:variant>
      <vt:variant>
        <vt:i4>64</vt:i4>
      </vt:variant>
    </vt:vector>
  </HeadingPairs>
  <TitlesOfParts>
    <vt:vector size="65" baseType="lpstr">
      <vt:lpstr>Tema de Office</vt:lpstr>
      <vt:lpstr>Presentación de PowerPoint</vt:lpstr>
      <vt:lpstr>Presentación de PowerPoint</vt:lpstr>
      <vt:lpstr>Presentación de PowerPoint</vt:lpstr>
      <vt:lpstr>Análisis de capitales </vt:lpstr>
      <vt:lpstr>Presentación de PowerPoint</vt:lpstr>
      <vt:lpstr>INTRODUCCIÓN</vt:lpstr>
      <vt:lpstr>AMAZON</vt:lpstr>
      <vt:lpstr>MERCADO</vt:lpstr>
      <vt:lpstr>Presentación de PowerPoint</vt:lpstr>
      <vt:lpstr>SEC Filings</vt:lpstr>
      <vt:lpstr>SEC filings</vt:lpstr>
      <vt:lpstr>SEC filings</vt:lpstr>
      <vt:lpstr>Estado de Balance</vt:lpstr>
      <vt:lpstr>Estado de Ingresos</vt:lpstr>
      <vt:lpstr>Estado de Flujo de Caja</vt:lpstr>
      <vt:lpstr>Tendencias</vt:lpstr>
      <vt:lpstr>Tendencias</vt:lpstr>
      <vt:lpstr>Análisis Horizontal y Vertical</vt:lpstr>
      <vt:lpstr>Presentación de PowerPoint</vt:lpstr>
      <vt:lpstr>Concepto</vt:lpstr>
      <vt:lpstr>Ratios</vt:lpstr>
      <vt:lpstr>Ratios</vt:lpstr>
      <vt:lpstr>Presentación de PowerPoint</vt:lpstr>
      <vt:lpstr>Concepto</vt:lpstr>
      <vt:lpstr>Accionistas</vt:lpstr>
      <vt:lpstr>Accionistas</vt:lpstr>
      <vt:lpstr>Accionistas</vt:lpstr>
      <vt:lpstr>Concepto</vt:lpstr>
      <vt:lpstr>Concepto</vt:lpstr>
      <vt:lpstr>Valor de Capital</vt:lpstr>
      <vt:lpstr>Inversión de capital</vt:lpstr>
      <vt:lpstr>Riesgo de Bancarrota</vt:lpstr>
      <vt:lpstr>Concepto</vt:lpstr>
      <vt:lpstr>Rate of return</vt:lpstr>
      <vt:lpstr>Concepto</vt:lpstr>
      <vt:lpstr>Presentación de PowerPoint</vt:lpstr>
      <vt:lpstr>Múltiplos</vt:lpstr>
      <vt:lpstr>Múltiplos</vt:lpstr>
      <vt:lpstr>Múltiplos</vt:lpstr>
      <vt:lpstr>Métricas</vt:lpstr>
      <vt:lpstr>Presentación de PowerPoint</vt:lpstr>
      <vt:lpstr>Concepto</vt:lpstr>
      <vt:lpstr>Modelo de los 3 estados financieros</vt:lpstr>
      <vt:lpstr>Modelo de los 3 estados financieros</vt:lpstr>
      <vt:lpstr>Modelo de los 3 estados financieros</vt:lpstr>
      <vt:lpstr>Modelo de los 3 estados financieros</vt:lpstr>
      <vt:lpstr>Concepto</vt:lpstr>
      <vt:lpstr>Flujos de caja con respecto a la firma</vt:lpstr>
      <vt:lpstr>Concepto</vt:lpstr>
      <vt:lpstr>Modelo DCF</vt:lpstr>
      <vt:lpstr>Análisis de Sensibilidad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Appendix A Estado de Balance</vt:lpstr>
      <vt:lpstr>Appendix B Estado de Ingresos</vt:lpstr>
      <vt:lpstr>Appendix C Flujo de Caja</vt:lpstr>
      <vt:lpstr>Appendix D Estimaciones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caso ejemplo.</dc:title>
  <dc:creator>Benjamin Macias</dc:creator>
  <cp:lastModifiedBy>Jair97</cp:lastModifiedBy>
  <cp:revision>232</cp:revision>
  <dcterms:created xsi:type="dcterms:W3CDTF">2021-06-26T16:15:19Z</dcterms:created>
  <dcterms:modified xsi:type="dcterms:W3CDTF">2021-11-04T20:34:56Z</dcterms:modified>
</cp:coreProperties>
</file>